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3"/>
  </p:notesMasterIdLst>
  <p:handoutMasterIdLst>
    <p:handoutMasterId r:id="rId74"/>
  </p:handoutMasterIdLst>
  <p:sldIdLst>
    <p:sldId id="1224" r:id="rId3"/>
    <p:sldId id="1225" r:id="rId4"/>
    <p:sldId id="1090" r:id="rId5"/>
    <p:sldId id="1101" r:id="rId6"/>
    <p:sldId id="1228" r:id="rId7"/>
    <p:sldId id="1222" r:id="rId8"/>
    <p:sldId id="1271" r:id="rId9"/>
    <p:sldId id="1226" r:id="rId10"/>
    <p:sldId id="1227" r:id="rId11"/>
    <p:sldId id="1230" r:id="rId12"/>
    <p:sldId id="1095" r:id="rId13"/>
    <p:sldId id="1231" r:id="rId14"/>
    <p:sldId id="1232" r:id="rId15"/>
    <p:sldId id="1233" r:id="rId16"/>
    <p:sldId id="1235" r:id="rId17"/>
    <p:sldId id="1238" r:id="rId18"/>
    <p:sldId id="1237" r:id="rId19"/>
    <p:sldId id="1236" r:id="rId20"/>
    <p:sldId id="1241" r:id="rId21"/>
    <p:sldId id="1240" r:id="rId22"/>
    <p:sldId id="1239" r:id="rId23"/>
    <p:sldId id="1242" r:id="rId24"/>
    <p:sldId id="1244" r:id="rId25"/>
    <p:sldId id="1243" r:id="rId26"/>
    <p:sldId id="1245" r:id="rId27"/>
    <p:sldId id="1247" r:id="rId28"/>
    <p:sldId id="1246" r:id="rId29"/>
    <p:sldId id="1248" r:id="rId30"/>
    <p:sldId id="1250" r:id="rId31"/>
    <p:sldId id="1249" r:id="rId32"/>
    <p:sldId id="1253" r:id="rId33"/>
    <p:sldId id="1255" r:id="rId34"/>
    <p:sldId id="1251" r:id="rId35"/>
    <p:sldId id="1254" r:id="rId36"/>
    <p:sldId id="1258" r:id="rId37"/>
    <p:sldId id="1260" r:id="rId38"/>
    <p:sldId id="1259" r:id="rId39"/>
    <p:sldId id="1261" r:id="rId40"/>
    <p:sldId id="1265" r:id="rId41"/>
    <p:sldId id="1264" r:id="rId42"/>
    <p:sldId id="1263" r:id="rId43"/>
    <p:sldId id="1262" r:id="rId44"/>
    <p:sldId id="1266" r:id="rId45"/>
    <p:sldId id="1270" r:id="rId46"/>
    <p:sldId id="1269" r:id="rId47"/>
    <p:sldId id="1268" r:id="rId48"/>
    <p:sldId id="1297" r:id="rId49"/>
    <p:sldId id="1298" r:id="rId50"/>
    <p:sldId id="1299" r:id="rId51"/>
    <p:sldId id="1300" r:id="rId52"/>
    <p:sldId id="1093" r:id="rId53"/>
    <p:sldId id="1099" r:id="rId54"/>
    <p:sldId id="1089" r:id="rId55"/>
    <p:sldId id="1096" r:id="rId56"/>
    <p:sldId id="1198" r:id="rId57"/>
    <p:sldId id="1204" r:id="rId58"/>
    <p:sldId id="1214" r:id="rId59"/>
    <p:sldId id="1083" r:id="rId60"/>
    <p:sldId id="1187" r:id="rId61"/>
    <p:sldId id="1301" r:id="rId62"/>
    <p:sldId id="1084" r:id="rId63"/>
    <p:sldId id="1085" r:id="rId64"/>
    <p:sldId id="1131" r:id="rId65"/>
    <p:sldId id="1219" r:id="rId66"/>
    <p:sldId id="1220" r:id="rId67"/>
    <p:sldId id="1223" r:id="rId68"/>
    <p:sldId id="1302" r:id="rId69"/>
    <p:sldId id="1303" r:id="rId70"/>
    <p:sldId id="1229" r:id="rId71"/>
    <p:sldId id="1296" r:id="rId72"/>
  </p:sldIdLst>
  <p:sldSz cx="12192000" cy="6858000"/>
  <p:notesSz cx="6808788" cy="9939338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47B000"/>
    <a:srgbClr val="0033CC"/>
    <a:srgbClr val="FF66CC"/>
    <a:srgbClr val="0000CC"/>
    <a:srgbClr val="000099"/>
    <a:srgbClr val="2B2B2B"/>
    <a:srgbClr val="FF99FF"/>
    <a:srgbClr val="29659B"/>
    <a:srgbClr val="183C5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180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57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571"/>
          </a:xfrm>
          <a:prstGeom prst="rect">
            <a:avLst/>
          </a:prstGeom>
        </p:spPr>
        <p:txBody>
          <a:bodyPr vert="horz" lIns="91129" tIns="45565" rIns="91129" bIns="45565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6571"/>
          </a:xfrm>
          <a:prstGeom prst="rect">
            <a:avLst/>
          </a:prstGeom>
        </p:spPr>
        <p:txBody>
          <a:bodyPr vert="horz" lIns="91129" tIns="45565" rIns="91129" bIns="45565" rtlCol="0"/>
          <a:lstStyle>
            <a:lvl1pPr algn="r">
              <a:defRPr sz="1200"/>
            </a:lvl1pPr>
          </a:lstStyle>
          <a:p>
            <a:fld id="{D6ECC7AB-1FC2-47A1-8254-5995E3A6450A}" type="datetimeFigureOut">
              <a:rPr lang="th-TH" smtClean="0"/>
              <a:pPr/>
              <a:t>04/02/64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441182"/>
            <a:ext cx="2950475" cy="496570"/>
          </a:xfrm>
          <a:prstGeom prst="rect">
            <a:avLst/>
          </a:prstGeom>
        </p:spPr>
        <p:txBody>
          <a:bodyPr vert="horz" lIns="91129" tIns="45565" rIns="91129" bIns="45565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56737" y="9441182"/>
            <a:ext cx="2950475" cy="496570"/>
          </a:xfrm>
          <a:prstGeom prst="rect">
            <a:avLst/>
          </a:prstGeom>
        </p:spPr>
        <p:txBody>
          <a:bodyPr vert="horz" lIns="91129" tIns="45565" rIns="91129" bIns="45565" rtlCol="0" anchor="b"/>
          <a:lstStyle>
            <a:lvl1pPr algn="r">
              <a:defRPr sz="1200"/>
            </a:lvl1pPr>
          </a:lstStyle>
          <a:p>
            <a:fld id="{25AA0F9F-434B-42A6-B3B0-5BA592DDCFDD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8445799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0475" cy="498693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th-TH" dirty="0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693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0672269D-7E69-4233-AACC-9C56AC192116}" type="datetimeFigureOut">
              <a:rPr lang="th-TH" smtClean="0"/>
              <a:pPr/>
              <a:t>04/02/64</a:t>
            </a:fld>
            <a:endParaRPr lang="th-TH" dirty="0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5" rIns="91430" bIns="45715" rtlCol="0" anchor="ctr"/>
          <a:lstStyle/>
          <a:p>
            <a:endParaRPr lang="th-TH" dirty="0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0879" y="4783307"/>
            <a:ext cx="5447030" cy="3913614"/>
          </a:xfrm>
          <a:prstGeom prst="rect">
            <a:avLst/>
          </a:prstGeom>
        </p:spPr>
        <p:txBody>
          <a:bodyPr vert="horz" lIns="91430" tIns="45715" rIns="91430" bIns="45715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50475" cy="498692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th-TH" dirty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56737" y="9440647"/>
            <a:ext cx="2950475" cy="498692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EE4A3167-C305-4455-87E3-75E2EE06EECD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xmlns="" val="1606010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วัตถุประสงค์ 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๑. เพื่อให้หน่วยงานมีการสร้างผลงานคุณภาพที่เป็นแนวปฏิบัติที่ดี/นวัตกรรมให้กำลังพล ทอ.สามารถนำไปใช้ประโยชน์ได้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๒. เพื่อสร้างทีมนำและเพิ่มศักยภาพชุมชนนักปฏิบัติ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Community of Practice : CoP)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ของหน่วยงาน ให้ร่วมสร้างแนวปฏิบัติที่ดี/นวัตกรรมที่ผ่านการรับรองจากผู้เชี่ยวชาญเพิ่มขึ้น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๓. เพื่อให้หน่วยงานใช้ประโยชน์จากระบบงานการจัดการความรู้กองทัพอากาศ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KMS)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ในการพัฒนางาน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๔. เพื่อให้หน่วยงานสามารถสร้างวัฒนธรรมการเรียนรู้ของกำลังพล ทอ.เพื่อมุ่งสู่การเป็นองค์การแห่งการเรียนรู้ ผ่านเกณฑ์การประเมินที่กำหนดทั้ง ๕ กลยุทธ์ย่อย อยู่ในระดับ ๔.๕</a:t>
            </a:r>
          </a:p>
          <a:p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0F024-3A2C-4975-ABA5-5CE562A1885E}" type="slidenum">
              <a:rPr kumimoji="0" lang="th-TH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th-TH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8430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4D401DBE-2A81-41E9-A251-A23C38336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xmlns="" id="{A7F3300C-E2C7-4DBF-8CDE-DB6C018DA4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8C066DD5-B489-43B2-B764-F50303D7D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74AC-1DDE-4932-8F2A-173742F29CF2}" type="datetimeFigureOut">
              <a:rPr lang="th-TH" smtClean="0"/>
              <a:pPr/>
              <a:t>04/02/64</a:t>
            </a:fld>
            <a:endParaRPr lang="th-TH" dirty="0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593A4EE0-D752-4BEC-94D5-8419EF584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59BBE82D-103D-4ADF-85E4-5A9BD783E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9C62-9902-49EB-8677-75A5A5A26F03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xmlns="" val="1047497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3E67705F-9DB2-42EF-BEA8-F29DDBEF4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xmlns="" id="{9DDF27AF-587E-4731-BADF-2E51C1A1AA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5CB0E375-092D-49A2-AE14-BF91A2CC0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74AC-1DDE-4932-8F2A-173742F29CF2}" type="datetimeFigureOut">
              <a:rPr lang="th-TH" smtClean="0"/>
              <a:pPr/>
              <a:t>04/02/64</a:t>
            </a:fld>
            <a:endParaRPr lang="th-TH" dirty="0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E38A54F0-AB46-4611-ADDA-8077FF2AC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672BB94C-E86F-4DAB-B2DD-67F11D620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9C62-9902-49EB-8677-75A5A5A26F03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xmlns="" val="2382831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xmlns="" id="{20FF171B-4415-4ADF-83AA-0D18069293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xmlns="" id="{757EAEBE-97F1-4A02-A81E-13F494D719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AE7EE234-32F1-45EF-8725-3AE73D6D9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74AC-1DDE-4932-8F2A-173742F29CF2}" type="datetimeFigureOut">
              <a:rPr lang="th-TH" smtClean="0"/>
              <a:pPr/>
              <a:t>04/02/64</a:t>
            </a:fld>
            <a:endParaRPr lang="th-TH" dirty="0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B335BD12-5A28-4670-AB49-4C1C4E6DA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F51C1564-91BF-4EB2-B073-3EBB36F5A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9C62-9902-49EB-8677-75A5A5A26F03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xmlns="" val="2047939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718354"/>
            <a:ext cx="10363200" cy="2387600"/>
          </a:xfrm>
        </p:spPr>
        <p:txBody>
          <a:bodyPr anchor="b"/>
          <a:lstStyle>
            <a:lvl1pPr algn="ctr">
              <a:defRPr sz="6000" b="1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4198029"/>
            <a:ext cx="9144000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B423ADB-C74D-4697-826E-A0499B6D748B}" type="slidenum">
              <a:rPr lang="en-US" altLang="en-US" smtClean="0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xmlns="" val="3762684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0DBC3FA1-4EFB-47F2-B1D7-21CD4CD84AB6}" type="slidenum">
              <a:rPr lang="en-US" altLang="en-US" smtClean="0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xmlns="" val="1258273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34ADB9A8-15C6-43CD-9415-6C0DEC02ECA6}" type="slidenum">
              <a:rPr lang="en-US" altLang="en-US" smtClean="0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xmlns="" val="3141019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3001A6B9-9FCD-4F54-8EEB-98BD9F426480}" type="slidenum">
              <a:rPr lang="en-US" altLang="en-US" smtClean="0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xmlns="" val="1911534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00FF50F-6EE6-4F8D-BB86-C8E345361974}" type="slidenum">
              <a:rPr lang="en-US" altLang="en-US" smtClean="0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xmlns="" val="103341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E6E17E90-3D8A-45F3-9A38-105950A22EA8}" type="slidenum">
              <a:rPr lang="en-US" altLang="en-US" smtClean="0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xmlns="" val="731543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B953334-E37A-4D52-B850-95A4C088D04D}" type="slidenum">
              <a:rPr lang="en-US" altLang="en-US" smtClean="0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xmlns="" val="270527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66930C2-50EA-41D7-90BC-C72F782AA14C}" type="slidenum">
              <a:rPr lang="en-US" altLang="en-US" smtClean="0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xmlns="" val="2850213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9251D60E-38A2-4A9F-B919-4A0E9BEEB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10C34E1D-AF6B-41C2-847A-F26D3366B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EE093583-059A-438A-9525-5634A0C0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74AC-1DDE-4932-8F2A-173742F29CF2}" type="datetimeFigureOut">
              <a:rPr lang="th-TH" smtClean="0"/>
              <a:pPr/>
              <a:t>04/02/64</a:t>
            </a:fld>
            <a:endParaRPr lang="th-TH" dirty="0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7FA9E348-71A7-46E8-9C91-214285E1B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094BBF76-412A-4D4C-8E8C-ED2870743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9C62-9902-49EB-8677-75A5A5A26F03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xmlns="" val="1637516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E637352-527D-445E-8777-16BB4E9BF7A3}" type="slidenum">
              <a:rPr lang="en-US" altLang="en-US" smtClean="0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xmlns="" val="17371171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0FE39164-EEF4-4133-B9FD-E758EC084312}" type="slidenum">
              <a:rPr lang="en-US" altLang="en-US" smtClean="0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xmlns="" val="509726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A56B51D-C464-4F4E-9F32-E6299D68F69B}" type="slidenum">
              <a:rPr lang="en-US" altLang="en-US" smtClean="0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xmlns="" val="16887941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3DED9-E2EB-466C-8715-A22FF84B07C0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1633-9A6D-463C-9CA1-0C91EF072D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1313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1EDA5071-0ACA-4381-869B-6CCB788F4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xmlns="" id="{27412E58-CE1D-426E-AF35-450B650BF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D953EC72-1B6E-45A5-8142-8FF16A057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74AC-1DDE-4932-8F2A-173742F29CF2}" type="datetimeFigureOut">
              <a:rPr lang="th-TH" smtClean="0"/>
              <a:pPr/>
              <a:t>04/02/64</a:t>
            </a:fld>
            <a:endParaRPr lang="th-TH" dirty="0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926A0397-F352-4E7D-B80E-ADD30F603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D39D2E1D-3B73-4F8C-B60A-123BFC843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9C62-9902-49EB-8677-75A5A5A26F03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xmlns="" val="1575924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87BB016A-D45F-415B-813F-F888839EB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7F07271B-89D7-47E2-B8E9-FF5A864CF1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4FB80FFC-14AF-4C6E-965D-2552B57596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xmlns="" id="{0C457E24-B90F-4A99-A491-635FF2BA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74AC-1DDE-4932-8F2A-173742F29CF2}" type="datetimeFigureOut">
              <a:rPr lang="th-TH" smtClean="0"/>
              <a:pPr/>
              <a:t>04/02/64</a:t>
            </a:fld>
            <a:endParaRPr lang="th-TH" dirty="0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xmlns="" id="{EABFC903-71C5-44DC-89A2-1DE8F60F7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xmlns="" id="{81C973C2-433D-4B16-9DEB-C4E643491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9C62-9902-49EB-8677-75A5A5A26F03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xmlns="" val="967015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034E0535-C9A7-46F9-A2CC-EC06D9FA7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xmlns="" id="{6D2504B7-DA16-4136-9210-729EC3FD3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95FCA428-9C3A-4268-A9AD-A17D9C3F2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xmlns="" id="{E5507DCF-954F-48E5-91B2-46511B94B1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xmlns="" id="{A7AA85BE-35AB-44BA-9DF3-BA6D1FC88A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xmlns="" id="{821BCE1E-5BC2-4F75-A761-0E8D5B7E5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74AC-1DDE-4932-8F2A-173742F29CF2}" type="datetimeFigureOut">
              <a:rPr lang="th-TH" smtClean="0"/>
              <a:pPr/>
              <a:t>04/02/64</a:t>
            </a:fld>
            <a:endParaRPr lang="th-TH" dirty="0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xmlns="" id="{F41E0562-FB1A-4196-9815-97C814C31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xmlns="" id="{B77FAA02-6637-4299-AF99-32F73218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9C62-9902-49EB-8677-75A5A5A26F03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xmlns="" val="1484054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EE74C387-2241-4697-9E45-6611D74F9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xmlns="" id="{225CC0F9-52FE-4105-8429-C060946C3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74AC-1DDE-4932-8F2A-173742F29CF2}" type="datetimeFigureOut">
              <a:rPr lang="th-TH" smtClean="0"/>
              <a:pPr/>
              <a:t>04/02/64</a:t>
            </a:fld>
            <a:endParaRPr lang="th-TH" dirty="0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xmlns="" id="{2AF4B30D-606B-4361-B904-4F0D64059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xmlns="" id="{FA8C6765-FD74-4F7E-BA0D-BD8D1D22A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9C62-9902-49EB-8677-75A5A5A26F03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xmlns="" val="1942258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xmlns="" id="{FE5E5F43-D67D-4C09-8653-294378868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74AC-1DDE-4932-8F2A-173742F29CF2}" type="datetimeFigureOut">
              <a:rPr lang="th-TH" smtClean="0"/>
              <a:pPr/>
              <a:t>04/02/64</a:t>
            </a:fld>
            <a:endParaRPr lang="th-TH" dirty="0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xmlns="" id="{1D089E56-C75C-4A14-B2B7-582385D95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xmlns="" id="{306B643F-2A4F-46D2-909B-41A839F24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9C62-9902-49EB-8677-75A5A5A26F03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xmlns="" val="313986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3B61536B-2369-42A4-922D-5D5332193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4950F4DB-DA16-4B3F-9FB7-E39CD5B3F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xmlns="" id="{78EA960F-9613-4DB5-A6E1-FB40BA34E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xmlns="" id="{9B6788A2-3E0F-4A35-B583-53F45D520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74AC-1DDE-4932-8F2A-173742F29CF2}" type="datetimeFigureOut">
              <a:rPr lang="th-TH" smtClean="0"/>
              <a:pPr/>
              <a:t>04/02/64</a:t>
            </a:fld>
            <a:endParaRPr lang="th-TH" dirty="0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xmlns="" id="{C8BAA074-9C90-42D0-AB43-2B8AD1AC1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xmlns="" id="{7AE5CA0F-FDD5-4D74-9D4C-AD66CB8F9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9C62-9902-49EB-8677-75A5A5A26F03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xmlns="" val="535959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AF2D2B28-EBCA-4119-A93B-5B852E72A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xmlns="" id="{A86F6CAB-FD11-480B-876B-F72B6EB5B7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xmlns="" id="{90EE287F-8A0E-41AF-B5EB-E78982A59A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xmlns="" id="{8F0D989C-ACBF-435C-96F7-8C80536C2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74AC-1DDE-4932-8F2A-173742F29CF2}" type="datetimeFigureOut">
              <a:rPr lang="th-TH" smtClean="0"/>
              <a:pPr/>
              <a:t>04/02/64</a:t>
            </a:fld>
            <a:endParaRPr lang="th-TH" dirty="0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xmlns="" id="{8549203D-6CD4-4808-A448-7D36473F9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xmlns="" id="{4D72D174-61F3-41AB-ABA3-B553A11DE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9C62-9902-49EB-8677-75A5A5A26F03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xmlns="" val="274924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xmlns="" id="{838AA444-9790-4AA6-9044-7BB68053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xmlns="" id="{4B5D042F-890E-4298-952F-F0B755723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33CB8AD2-8D5E-47C0-8CEC-3552050E37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874AC-1DDE-4932-8F2A-173742F29CF2}" type="datetimeFigureOut">
              <a:rPr lang="th-TH" smtClean="0"/>
              <a:pPr/>
              <a:t>04/02/64</a:t>
            </a:fld>
            <a:endParaRPr lang="th-TH" dirty="0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6780EAF2-C407-493E-9C32-C9A4C327C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4FE65218-9983-4E4B-A435-55B70DAA8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A9C62-9902-49EB-8677-75A5A5A26F03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xmlns="" val="2565370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0229" y="10461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229" y="250666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1266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FC000"/>
          </a:solidFill>
          <a:latin typeface="TH SarabunPSK" panose="020B0500040200020003" pitchFamily="34" charset="-34"/>
          <a:ea typeface="+mj-ea"/>
          <a:cs typeface="TH SarabunPSK" panose="020B0500040200020003" pitchFamily="34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v"/>
        <a:defRPr sz="2800" b="1" kern="1200">
          <a:solidFill>
            <a:schemeClr val="bg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v"/>
        <a:defRPr sz="2400" b="1" kern="1200">
          <a:solidFill>
            <a:schemeClr val="bg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v"/>
        <a:defRPr sz="2000" b="1" kern="1200">
          <a:solidFill>
            <a:schemeClr val="bg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v"/>
        <a:defRPr sz="1800" b="1" kern="1200">
          <a:solidFill>
            <a:schemeClr val="bg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v"/>
        <a:defRPr sz="1800" b="1" kern="1200">
          <a:solidFill>
            <a:schemeClr val="bg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3" Type="http://schemas.microsoft.com/office/2007/relationships/hdphoto" Target="../media/hdphoto1.wdp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image" Target="../media/image2.png"/><Relationship Id="rId16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5" Type="http://schemas.openxmlformats.org/officeDocument/2006/relationships/image" Target="../media/image57.jpeg"/><Relationship Id="rId10" Type="http://schemas.openxmlformats.org/officeDocument/2006/relationships/image" Target="../media/image52.jpeg"/><Relationship Id="rId4" Type="http://schemas.openxmlformats.org/officeDocument/2006/relationships/image" Target="../media/image3.png"/><Relationship Id="rId9" Type="http://schemas.openxmlformats.org/officeDocument/2006/relationships/image" Target="../media/image51.jpeg"/><Relationship Id="rId14" Type="http://schemas.openxmlformats.org/officeDocument/2006/relationships/image" Target="../media/image56.jpe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microsoft.com/office/2007/relationships/hdphoto" Target="../media/hdphoto3.wdp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microsoft.com/office/2007/relationships/hdphoto" Target="../media/hdphoto5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7.png"/><Relationship Id="rId5" Type="http://schemas.microsoft.com/office/2007/relationships/hdphoto" Target="../media/hdphoto4.wdp"/><Relationship Id="rId4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6.wdp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สี่เหลี่ยมผืนผ้า 9"/>
          <p:cNvSpPr/>
          <p:nvPr/>
        </p:nvSpPr>
        <p:spPr>
          <a:xfrm>
            <a:off x="1005016" y="1208723"/>
            <a:ext cx="991835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th-TH" sz="4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ประชุม </a:t>
            </a:r>
            <a:r>
              <a:rPr lang="th-TH" altLang="th-TH" sz="4800" b="1" dirty="0" err="1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คณก.</a:t>
            </a:r>
            <a:r>
              <a:rPr lang="th-TH" altLang="th-TH" sz="4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พัฒนาระบบราชการ </a:t>
            </a:r>
          </a:p>
          <a:p>
            <a:pPr algn="ctr"/>
            <a:r>
              <a:rPr lang="th-TH" altLang="th-TH" sz="4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กรมการเงินทหารอากาศ</a:t>
            </a:r>
          </a:p>
          <a:p>
            <a:pPr algn="ctr"/>
            <a:r>
              <a:rPr lang="th-TH" altLang="th-TH" sz="4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altLang="th-TH" sz="4800" b="1" dirty="0" err="1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ก.พ.ร.</a:t>
            </a:r>
            <a:r>
              <a:rPr lang="th-TH" altLang="th-TH" sz="4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กง.ทอ.) </a:t>
            </a:r>
          </a:p>
          <a:p>
            <a:pPr algn="ctr"/>
            <a:r>
              <a:rPr lang="th-TH" altLang="th-TH" sz="4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ครั้งที่ ๑/๖๔</a:t>
            </a:r>
          </a:p>
          <a:p>
            <a:pPr algn="ctr"/>
            <a:r>
              <a:rPr lang="th-TH" altLang="th-TH" sz="4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วันพฤหัสบดีที่ ๒๘ ม.ค.๖๔, ๐๙๐๐</a:t>
            </a:r>
          </a:p>
          <a:p>
            <a:pPr algn="ctr"/>
            <a:r>
              <a:rPr lang="th-TH" altLang="th-TH" sz="4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ณ ห้องประชุม กง.ทอ.</a:t>
            </a:r>
          </a:p>
        </p:txBody>
      </p:sp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สี่เหลี่ยมผืนผ้ามุมมน 8"/>
          <p:cNvSpPr/>
          <p:nvPr/>
        </p:nvSpPr>
        <p:spPr>
          <a:xfrm>
            <a:off x="1243914" y="2593460"/>
            <a:ext cx="9498226" cy="1736646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 anchorCtr="1">
            <a:spAutoFit/>
          </a:bodyPr>
          <a:lstStyle/>
          <a:p>
            <a:pPr algn="ctr">
              <a:defRPr/>
            </a:pPr>
            <a:r>
              <a:rPr lang="th-TH" sz="4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400" b="1" kern="0" dirty="0">
                <a:solidFill>
                  <a:sysClr val="window" lastClr="FFFF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800" b="1" kern="0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กรอบการประเมินและแนวทางปฏิบัติ ปี ๖๔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4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สี่เหลี่ยมผืนผ้ามุมมน 1"/>
          <p:cNvSpPr/>
          <p:nvPr/>
        </p:nvSpPr>
        <p:spPr>
          <a:xfrm>
            <a:off x="178325" y="961089"/>
            <a:ext cx="11654118" cy="646986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anchor="ctr" anchorCtr="1">
            <a:spAutoFit/>
          </a:bodyPr>
          <a:lstStyle/>
          <a:p>
            <a:pPr>
              <a:defRPr/>
            </a:pPr>
            <a:r>
              <a:rPr lang="th-TH" sz="32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คำสั่งแต่งตั้ง </a:t>
            </a:r>
            <a:r>
              <a:rPr lang="th-TH" sz="3200" b="1" dirty="0" err="1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คณก.</a:t>
            </a:r>
            <a:r>
              <a:rPr lang="th-TH" sz="32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พัฒนาระบบราชการ กง.ทอ. 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5"/>
          <a:srcRect l="34802" t="8904" r="31920" b="7533"/>
          <a:stretch/>
        </p:blipFill>
        <p:spPr bwMode="auto">
          <a:xfrm>
            <a:off x="2001793" y="1603165"/>
            <a:ext cx="3992615" cy="475644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6"/>
          <a:srcRect l="32862" t="11337" r="32063" b="23173"/>
          <a:stretch/>
        </p:blipFill>
        <p:spPr bwMode="auto">
          <a:xfrm>
            <a:off x="6046572" y="1612149"/>
            <a:ext cx="4094205" cy="47557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5659304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สี่เหลี่ยมผืนผ้ามุมมน 1"/>
          <p:cNvSpPr/>
          <p:nvPr/>
        </p:nvSpPr>
        <p:spPr>
          <a:xfrm>
            <a:off x="178325" y="961089"/>
            <a:ext cx="11654118" cy="646986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anchor="ctr" anchorCtr="1">
            <a:spAutoFit/>
          </a:bodyPr>
          <a:lstStyle/>
          <a:p>
            <a:pPr>
              <a:defRPr/>
            </a:pPr>
            <a:r>
              <a:rPr lang="th-TH" sz="32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รายชื่อผู้รับผิดชอบงานพัฒนาระบบราชการ กง.ทอ.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485" t="15407" r="35200" b="6371"/>
          <a:stretch/>
        </p:blipFill>
        <p:spPr bwMode="auto">
          <a:xfrm>
            <a:off x="2071075" y="1640766"/>
            <a:ext cx="3950785" cy="4677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15" t="21111" r="35364" b="7500"/>
          <a:stretch/>
        </p:blipFill>
        <p:spPr bwMode="auto">
          <a:xfrm>
            <a:off x="6136087" y="1622854"/>
            <a:ext cx="4136497" cy="4703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25659304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สี่เหลี่ยมผืนผ้ามุมมน 1"/>
          <p:cNvSpPr/>
          <p:nvPr/>
        </p:nvSpPr>
        <p:spPr>
          <a:xfrm>
            <a:off x="178325" y="961089"/>
            <a:ext cx="11654118" cy="646986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anchor="ctr" anchorCtr="1">
            <a:spAutoFit/>
          </a:bodyPr>
          <a:lstStyle/>
          <a:p>
            <a:pPr>
              <a:defRPr/>
            </a:pPr>
            <a:r>
              <a:rPr lang="th-TH" sz="32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รายชื่อผู้รับผิดชอบงานด้านแผนปฏิบัติราชการ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833" t="10827" r="35625" b="9166"/>
          <a:stretch/>
        </p:blipFill>
        <p:spPr bwMode="auto">
          <a:xfrm>
            <a:off x="1984641" y="1591841"/>
            <a:ext cx="4053693" cy="4751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131" t="18539" r="34474" b="7544"/>
          <a:stretch/>
        </p:blipFill>
        <p:spPr bwMode="auto">
          <a:xfrm>
            <a:off x="6153480" y="1594553"/>
            <a:ext cx="3979061" cy="4748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25659304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รูปภาพ 3"/>
          <p:cNvPicPr>
            <a:picLocks noChangeAspect="1" noChangeArrowheads="1"/>
          </p:cNvPicPr>
          <p:nvPr/>
        </p:nvPicPr>
        <p:blipFill>
          <a:blip r:embed="rId5"/>
          <a:srcRect l="31287" t="30177" r="28271" b="14793"/>
          <a:stretch>
            <a:fillRect/>
          </a:stretch>
        </p:blipFill>
        <p:spPr bwMode="auto">
          <a:xfrm>
            <a:off x="1276866" y="1452162"/>
            <a:ext cx="9218140" cy="494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สี่เหลี่ยมผืนผ้ามุมมน 8"/>
          <p:cNvSpPr/>
          <p:nvPr/>
        </p:nvSpPr>
        <p:spPr>
          <a:xfrm>
            <a:off x="1375719" y="757882"/>
            <a:ext cx="8237838" cy="2349579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 anchorCtr="1">
            <a:spAutoFit/>
          </a:bodyPr>
          <a:lstStyle/>
          <a:p>
            <a:pPr algn="ctr">
              <a:defRPr/>
            </a:pPr>
            <a:r>
              <a:rPr lang="th-TH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  ขั้นตอนการจัดทำแผนปฏิบัติราชการ</a:t>
            </a:r>
            <a:endParaRPr lang="en-US" sz="36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>
              <a:defRPr/>
            </a:pPr>
            <a:endParaRPr lang="th-TH" sz="4800" b="1" kern="0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4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สี่เหลี่ยมผืนผ้ามุมมน 8"/>
          <p:cNvSpPr/>
          <p:nvPr/>
        </p:nvSpPr>
        <p:spPr>
          <a:xfrm>
            <a:off x="1524098" y="950681"/>
            <a:ext cx="8678862" cy="784225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 anchorCtr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แผนปฏิบัติราชการ กง.ทอ.</a:t>
            </a:r>
            <a:endParaRPr lang="en-US" sz="40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สี่เหลี่ยมผืนผ้า 9"/>
          <p:cNvSpPr>
            <a:spLocks noChangeArrowheads="1"/>
          </p:cNvSpPr>
          <p:nvPr/>
        </p:nvSpPr>
        <p:spPr bwMode="auto">
          <a:xfrm>
            <a:off x="5371071" y="2398488"/>
            <a:ext cx="611247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/>
            <a:r>
              <a:rPr lang="th-TH" altLang="th-TH" sz="32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กง.ทอ.ส่งแผนปฏิบัติราชการ กง.ทอ.ประจำปี ๖๔    ให้ สพร.ทอ. และ ยก.ทอ. เรียบร้อยแล้ว</a:t>
            </a:r>
            <a:endParaRPr lang="th-TH" altLang="th-TH" sz="32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2" name="รูปภาพ 11"/>
          <p:cNvPicPr/>
          <p:nvPr/>
        </p:nvPicPr>
        <p:blipFill>
          <a:blip r:embed="rId5"/>
          <a:srcRect l="23882" t="15764" r="45410" b="6502"/>
          <a:stretch>
            <a:fillRect/>
          </a:stretch>
        </p:blipFill>
        <p:spPr bwMode="auto">
          <a:xfrm>
            <a:off x="1733267" y="1733796"/>
            <a:ext cx="3267101" cy="4551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5329882" y="5750930"/>
            <a:ext cx="46153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alt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หน่วยงานที่รับผิดชอบ </a:t>
            </a:r>
            <a:r>
              <a:rPr lang="en-US" alt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alt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สพร.ทอ.และ ยก.ทอ.</a:t>
            </a:r>
          </a:p>
        </p:txBody>
      </p:sp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สี่เหลี่ยมผืนผ้ามุมมน 8"/>
          <p:cNvSpPr/>
          <p:nvPr/>
        </p:nvSpPr>
        <p:spPr>
          <a:xfrm>
            <a:off x="1692233" y="915173"/>
            <a:ext cx="8678862" cy="782638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 anchorCtr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แผนปฏิบัติราชการ กง.ทอ.ปี ๖๔</a:t>
            </a:r>
            <a:endParaRPr lang="en-US" sz="40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342768" y="1618467"/>
            <a:ext cx="83185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2">
              <a:defRPr/>
            </a:pPr>
            <a:r>
              <a:rPr lang="th-TH" sz="36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ประกอบด้วย</a:t>
            </a:r>
          </a:p>
          <a:p>
            <a:pPr lvl="2">
              <a:defRPr/>
            </a:pPr>
            <a:r>
              <a:rPr lang="th-TH" sz="36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๑.  ภารกิจ </a:t>
            </a:r>
          </a:p>
          <a:p>
            <a:pPr lvl="2">
              <a:defRPr/>
            </a:pPr>
            <a:r>
              <a:rPr lang="th-TH" sz="36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๒.  วิสัยทัศน์ </a:t>
            </a:r>
          </a:p>
          <a:p>
            <a:pPr lvl="2">
              <a:defRPr/>
            </a:pPr>
            <a:r>
              <a:rPr lang="th-TH" sz="36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๓.  </a:t>
            </a:r>
            <a:r>
              <a:rPr lang="th-TH" sz="3600" b="1" dirty="0" err="1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พันธ</a:t>
            </a:r>
            <a:r>
              <a:rPr lang="th-TH" sz="36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กิจ</a:t>
            </a:r>
          </a:p>
          <a:p>
            <a:pPr lvl="2">
              <a:defRPr/>
            </a:pPr>
            <a:r>
              <a:rPr lang="th-TH" sz="36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๔.  ค่านิยมหลัก </a:t>
            </a:r>
          </a:p>
          <a:p>
            <a:pPr lvl="2">
              <a:defRPr/>
            </a:pPr>
            <a:r>
              <a:rPr lang="th-TH" sz="36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๕.  สถานการณ์ปัจจุบัน</a:t>
            </a:r>
          </a:p>
          <a:p>
            <a:pPr lvl="2">
              <a:defRPr/>
            </a:pPr>
            <a:r>
              <a:rPr lang="th-TH" sz="36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๖.  ประเด็นกลยุทธ์</a:t>
            </a:r>
          </a:p>
          <a:p>
            <a:pPr marL="1657350" lvl="2" indent="-742950">
              <a:defRPr/>
            </a:pPr>
            <a:endParaRPr lang="th-TH" sz="36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1657350" lvl="2" indent="-742950">
              <a:buFontTx/>
              <a:buAutoNum type="thaiNumPeriod"/>
              <a:defRPr/>
            </a:pPr>
            <a:endParaRPr lang="th-TH" sz="36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5271255" y="2189971"/>
            <a:ext cx="565212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2">
              <a:defRPr/>
            </a:pPr>
            <a:r>
              <a:rPr lang="th-TH" sz="36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 ๗.  เป้าประสงค์</a:t>
            </a:r>
          </a:p>
          <a:p>
            <a:pPr marL="1657350" lvl="2" indent="-742950">
              <a:defRPr/>
            </a:pPr>
            <a:r>
              <a:rPr lang="th-TH" sz="36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 ๘.  แผนที่กลยุทธ์</a:t>
            </a:r>
          </a:p>
          <a:p>
            <a:pPr lvl="2">
              <a:defRPr/>
            </a:pPr>
            <a:r>
              <a:rPr lang="th-TH" sz="36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 ๙.  ตัวชี้วัด ค่าเป้าหมาย </a:t>
            </a:r>
          </a:p>
          <a:p>
            <a:pPr marL="1657350" lvl="2" indent="-742950">
              <a:defRPr/>
            </a:pPr>
            <a:r>
              <a:rPr lang="th-TH" sz="36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      แผนงาน/กิจกรรม/</a:t>
            </a:r>
          </a:p>
          <a:p>
            <a:pPr marL="1657350" lvl="2" indent="-742950">
              <a:defRPr/>
            </a:pPr>
            <a:r>
              <a:rPr lang="th-TH" sz="36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      โครงการ/โครงงาน</a:t>
            </a:r>
          </a:p>
          <a:p>
            <a:pPr marL="1657350" lvl="2" indent="-742950">
              <a:defRPr/>
            </a:pPr>
            <a:r>
              <a:rPr lang="th-TH" sz="36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๑๐.  รายละเอียดเป้าประสงค์</a:t>
            </a:r>
          </a:p>
        </p:txBody>
      </p:sp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สี่เหลี่ยมผืนผ้ามุมมน 8"/>
          <p:cNvSpPr/>
          <p:nvPr/>
        </p:nvSpPr>
        <p:spPr>
          <a:xfrm>
            <a:off x="1638490" y="795639"/>
            <a:ext cx="8678862" cy="715089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 anchorCtr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แผนปฏิบัติราชการ กง.ทอ.ปี ๖๔</a:t>
            </a:r>
            <a:endParaRPr lang="en-US" sz="36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สี่เหลี่ยมผืนผ้า 14"/>
          <p:cNvSpPr/>
          <p:nvPr/>
        </p:nvSpPr>
        <p:spPr>
          <a:xfrm>
            <a:off x="2232454" y="1441621"/>
            <a:ext cx="7934226" cy="1109692"/>
          </a:xfrm>
          <a:prstGeom prst="rect">
            <a:avLst/>
          </a:prstGeom>
          <a:noFill/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b="1" dirty="0">
              <a:solidFill>
                <a:schemeClr val="bg1"/>
              </a:solidFill>
              <a:latin typeface="TH SarabunPSK" pitchFamily="34" charset="-34"/>
              <a:ea typeface="Cordia New" pitchFamily="34" charset="-34"/>
              <a:cs typeface="TH SarabunPSK" pitchFamily="34" charset="-3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ถ่ายทอดจากยุทธศาสตร์ ทอ. ๒๐ ปี (๖๑ </a:t>
            </a:r>
            <a:r>
              <a:rPr lang="en-US" sz="2400" b="1" dirty="0">
                <a:solidFill>
                  <a:schemeClr val="bg1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– </a:t>
            </a: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๘๐)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ประเด็นยุทธศาสตร์ที่ ๒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เสริมสร้างสมรรถนะและความพร้อมในการป้องกัน</a:t>
            </a:r>
            <a:r>
              <a:rPr lang="th-TH" sz="2400" b="1" dirty="0" smtClean="0">
                <a:solidFill>
                  <a:schemeClr val="bg1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ประเทศและรักษาผลประโยชน์แห่งชาติ </a:t>
            </a:r>
            <a:endParaRPr lang="th-TH" sz="2400" b="1" dirty="0">
              <a:solidFill>
                <a:schemeClr val="bg1"/>
              </a:solidFill>
              <a:latin typeface="TH SarabunPSK" pitchFamily="34" charset="-34"/>
              <a:ea typeface="Cordia New" pitchFamily="34" charset="-34"/>
              <a:cs typeface="TH SarabunPSK" pitchFamily="34" charset="-3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b="1" kern="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ลูกศรลง 23"/>
          <p:cNvSpPr/>
          <p:nvPr/>
        </p:nvSpPr>
        <p:spPr>
          <a:xfrm>
            <a:off x="5825669" y="2573184"/>
            <a:ext cx="434975" cy="407987"/>
          </a:xfrm>
          <a:prstGeom prst="downArrow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kern="0" dirty="0">
              <a:solidFill>
                <a:sysClr val="windowText" lastClr="000000"/>
              </a:solidFill>
              <a:latin typeface="TH SarabunPSK" pitchFamily="34" charset="-34"/>
              <a:cs typeface="Cordia New"/>
            </a:endParaRPr>
          </a:p>
        </p:txBody>
      </p:sp>
      <p:sp>
        <p:nvSpPr>
          <p:cNvPr id="14" name="สี่เหลี่ยมผืนผ้า 9"/>
          <p:cNvSpPr/>
          <p:nvPr/>
        </p:nvSpPr>
        <p:spPr>
          <a:xfrm>
            <a:off x="4290892" y="3015048"/>
            <a:ext cx="3714776" cy="572302"/>
          </a:xfrm>
          <a:prstGeom prst="rect">
            <a:avLst/>
          </a:prstGeom>
          <a:noFill/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kern="0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แผนปฏิบัติราชการ กง.ทอ.ปี ๖๔</a:t>
            </a:r>
          </a:p>
        </p:txBody>
      </p:sp>
      <p:sp>
        <p:nvSpPr>
          <p:cNvPr id="15" name="ลูกศรลง 23"/>
          <p:cNvSpPr/>
          <p:nvPr/>
        </p:nvSpPr>
        <p:spPr>
          <a:xfrm>
            <a:off x="5838026" y="3607032"/>
            <a:ext cx="434975" cy="407987"/>
          </a:xfrm>
          <a:prstGeom prst="downArrow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kern="0" dirty="0">
              <a:solidFill>
                <a:sysClr val="windowText" lastClr="000000"/>
              </a:solidFill>
              <a:latin typeface="TH SarabunPSK" pitchFamily="34" charset="-34"/>
              <a:cs typeface="Cordia New"/>
            </a:endParaRPr>
          </a:p>
        </p:txBody>
      </p:sp>
      <p:sp>
        <p:nvSpPr>
          <p:cNvPr id="16" name="สี่เหลี่ยมผืนผ้า 9"/>
          <p:cNvSpPr/>
          <p:nvPr/>
        </p:nvSpPr>
        <p:spPr>
          <a:xfrm>
            <a:off x="2706059" y="4035036"/>
            <a:ext cx="7220536" cy="1143008"/>
          </a:xfrm>
          <a:prstGeom prst="rect">
            <a:avLst/>
          </a:prstGeom>
          <a:noFill/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lvl="0" indent="457200" eaLnBrk="0" hangingPunct="0">
              <a:tabLst>
                <a:tab pos="361950" algn="l"/>
                <a:tab pos="1084263" algn="l"/>
                <a:tab pos="1809750" algn="l"/>
              </a:tabLst>
            </a:pP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กลยุทธ์ที่ </a:t>
            </a:r>
            <a:r>
              <a:rPr lang="th-TH" sz="2400" b="1" dirty="0" smtClean="0">
                <a:solidFill>
                  <a:schemeClr val="bg1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๒.๖ เสริมสร้างขีดความสามารถบุคลากรและพฤติกรรมการปฏิบัติงาน</a:t>
            </a:r>
            <a:r>
              <a:rPr lang="th-TH" sz="2400" b="1" dirty="0" smtClean="0">
                <a:solidFill>
                  <a:schemeClr val="bg1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</a:t>
            </a:r>
            <a:endParaRPr lang="th-TH" sz="2400" b="1" dirty="0">
              <a:solidFill>
                <a:schemeClr val="bg1"/>
              </a:solidFill>
              <a:latin typeface="TH SarabunPSK" pitchFamily="34" charset="-34"/>
              <a:ea typeface="Calibri" pitchFamily="34" charset="0"/>
              <a:cs typeface="TH SarabunPSK" pitchFamily="34" charset="-34"/>
            </a:endParaRPr>
          </a:p>
          <a:p>
            <a:pPr lvl="0" indent="457200" eaLnBrk="0" hangingPunct="0">
              <a:tabLst>
                <a:tab pos="361950" algn="l"/>
                <a:tab pos="1084263" algn="l"/>
                <a:tab pos="1809750" algn="l"/>
              </a:tabLst>
            </a:pPr>
            <a:r>
              <a:rPr lang="th-TH" sz="2400" b="1" dirty="0" smtClean="0">
                <a:solidFill>
                  <a:schemeClr val="bg1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กล</a:t>
            </a: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ยุทธ์ที่ </a:t>
            </a:r>
            <a:r>
              <a:rPr lang="th-TH" sz="2400" b="1" dirty="0" smtClean="0">
                <a:solidFill>
                  <a:schemeClr val="bg1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๒.๑๐ พัฒนาด้านเทคโนโลยี</a:t>
            </a: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สารสนเทศและการสื่อสาร </a:t>
            </a:r>
            <a:endParaRPr lang="th-TH" sz="2400" b="1" dirty="0" smtClean="0">
              <a:solidFill>
                <a:schemeClr val="bg1"/>
              </a:solidFill>
              <a:latin typeface="TH SarabunPSK" pitchFamily="34" charset="-34"/>
              <a:ea typeface="Calibri" pitchFamily="34" charset="0"/>
              <a:cs typeface="TH SarabunPSK" pitchFamily="34" charset="-34"/>
            </a:endParaRPr>
          </a:p>
          <a:p>
            <a:pPr lvl="0" indent="457200" eaLnBrk="0" hangingPunct="0">
              <a:tabLst>
                <a:tab pos="361950" algn="l"/>
                <a:tab pos="1084263" algn="l"/>
                <a:tab pos="1809750" algn="l"/>
              </a:tabLst>
            </a:pPr>
            <a:r>
              <a:rPr lang="th-TH" sz="2400" b="1" kern="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กลยุทธ์ที่ ๒.๑๑ วิจัยและพัฒนานวัตกรรมกำลังกองทัพอากาศ </a:t>
            </a:r>
            <a:endParaRPr lang="th-TH" sz="2400" b="1" kern="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" name="ลูกศรลง 23"/>
          <p:cNvSpPr/>
          <p:nvPr/>
        </p:nvSpPr>
        <p:spPr>
          <a:xfrm>
            <a:off x="5853798" y="5214292"/>
            <a:ext cx="434975" cy="407988"/>
          </a:xfrm>
          <a:prstGeom prst="downArrow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kern="0" dirty="0">
              <a:solidFill>
                <a:sysClr val="windowText" lastClr="000000"/>
              </a:solidFill>
              <a:latin typeface="TH SarabunPSK" pitchFamily="34" charset="-34"/>
              <a:cs typeface="Cordia New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1969071" y="5642918"/>
            <a:ext cx="8377653" cy="722501"/>
          </a:xfrm>
          <a:prstGeom prst="rect">
            <a:avLst/>
          </a:prstGeom>
          <a:noFill/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ประเด็นกลยุทธ์ ของ กง.ทอ.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SO1 </a:t>
            </a:r>
            <a:r>
              <a:rPr lang="th-TH" sz="24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พัฒนาการบริการด้านการเงิน การบัญชี ของกองทัพอากาศ อย่างมืออาชีพ</a:t>
            </a:r>
            <a:endParaRPr lang="th-TH" sz="2400" b="1" kern="0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83707" y="893017"/>
            <a:ext cx="90572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u="sng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แผนที่กลยุทธ์</a:t>
            </a:r>
            <a:r>
              <a:rPr lang="th-TH" sz="36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กรมการเงินทหารอากาศ (กง.ทอ.)</a:t>
            </a:r>
            <a:endParaRPr lang="en-US" sz="36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sz="32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11" name="ตาราง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98282930"/>
              </p:ext>
            </p:extLst>
          </p:nvPr>
        </p:nvGraphicFramePr>
        <p:xfrm>
          <a:off x="1968844" y="1527851"/>
          <a:ext cx="8344930" cy="4848234"/>
        </p:xfrm>
        <a:graphic>
          <a:graphicData uri="http://schemas.openxmlformats.org/drawingml/2006/table">
            <a:tbl>
              <a:tblPr/>
              <a:tblGrid>
                <a:gridCol w="16210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238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68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61315" algn="l"/>
                          <a:tab pos="1084580" algn="l"/>
                          <a:tab pos="1809750" algn="l"/>
                        </a:tabLst>
                      </a:pPr>
                      <a:r>
                        <a:rPr lang="th-TH" sz="1400" b="1" dirty="0">
                          <a:solidFill>
                            <a:srgbClr val="000000"/>
                          </a:solidFill>
                          <a:latin typeface="Cordia New"/>
                          <a:ea typeface="Cordia New"/>
                          <a:cs typeface="TH SarabunPSK"/>
                        </a:rPr>
                        <a:t>ประเด็นยุทธศาสตร์</a:t>
                      </a:r>
                      <a:endParaRPr lang="en-US" sz="1800" b="1" dirty="0">
                        <a:latin typeface="Cordia New"/>
                        <a:ea typeface="Cordia New"/>
                        <a:cs typeface="Angsana New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61315" algn="l"/>
                          <a:tab pos="1084580" algn="l"/>
                          <a:tab pos="1809750" algn="l"/>
                        </a:tabLs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H SarabunPSK"/>
                          <a:ea typeface="Cordia New"/>
                          <a:cs typeface="Angsana New"/>
                        </a:rPr>
                        <a:t>Strategic Themes</a:t>
                      </a:r>
                      <a:endParaRPr lang="en-US" sz="1800" b="1" dirty="0">
                        <a:latin typeface="Cordia New"/>
                        <a:ea typeface="Cordia New"/>
                        <a:cs typeface="Angsana New"/>
                      </a:endParaRPr>
                    </a:p>
                  </a:txBody>
                  <a:tcPr marL="57281" marR="57281" marT="28640" marB="286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61315" algn="l"/>
                          <a:tab pos="1084580" algn="l"/>
                          <a:tab pos="1809750" algn="l"/>
                        </a:tabLs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H SarabunPSK"/>
                          <a:ea typeface="Cordia New"/>
                          <a:cs typeface="Angsana New"/>
                        </a:rPr>
                        <a:t>2.</a:t>
                      </a:r>
                      <a:r>
                        <a:rPr lang="th-TH" sz="2000" b="1" dirty="0">
                          <a:solidFill>
                            <a:srgbClr val="000000"/>
                          </a:solidFill>
                          <a:latin typeface="TH SarabunPSK"/>
                          <a:ea typeface="Cordia New"/>
                          <a:cs typeface="Angsana New"/>
                        </a:rPr>
                        <a:t>เสริมสร้างสมรรถนะและความพร้อมในการป้องกัน</a:t>
                      </a:r>
                      <a:r>
                        <a:rPr lang="th-TH" sz="2000" b="1" dirty="0" smtClean="0">
                          <a:solidFill>
                            <a:srgbClr val="000000"/>
                          </a:solidFill>
                          <a:latin typeface="TH SarabunPSK"/>
                          <a:ea typeface="Cordia New"/>
                          <a:cs typeface="Angsana New"/>
                        </a:rPr>
                        <a:t>ประเทศและรักษาผลประโยชน์แห่งชาติ </a:t>
                      </a:r>
                      <a:endParaRPr lang="en-US" sz="1800" b="1" dirty="0">
                        <a:latin typeface="Cordia New"/>
                        <a:ea typeface="Cordia New"/>
                        <a:cs typeface="Angsana New"/>
                      </a:endParaRPr>
                    </a:p>
                  </a:txBody>
                  <a:tcPr marL="57281" marR="57281" marT="28640" marB="286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7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61315" algn="l"/>
                          <a:tab pos="1084580" algn="l"/>
                          <a:tab pos="1809750" algn="l"/>
                        </a:tabLst>
                      </a:pPr>
                      <a:r>
                        <a:rPr lang="th-TH" sz="16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ประเด็นกลยุทธ์ กง.ทอ.</a:t>
                      </a:r>
                      <a:endParaRPr lang="en-US" sz="1600" b="1" dirty="0"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61315" algn="l"/>
                          <a:tab pos="1084580" algn="l"/>
                          <a:tab pos="1809750" algn="l"/>
                        </a:tabLs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Strategic Themes</a:t>
                      </a:r>
                      <a:endParaRPr lang="en-US" sz="1800" b="1" dirty="0"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57281" marR="57281" marT="28640" marB="286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61315" algn="l"/>
                          <a:tab pos="1084580" algn="l"/>
                          <a:tab pos="1809750" algn="l"/>
                        </a:tabLs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SO1 </a:t>
                      </a: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พัฒนาการบริการด้านการเงิน การบัญชี ของกองทัพอากาศ อย่างมืออาชีพ</a:t>
                      </a:r>
                      <a:endParaRPr lang="en-US" sz="1800" b="1" dirty="0"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57281" marR="57281" marT="28640" marB="286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314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61315" algn="l"/>
                          <a:tab pos="1084580" algn="l"/>
                          <a:tab pos="1809750" algn="l"/>
                        </a:tabLst>
                      </a:pPr>
                      <a:r>
                        <a:rPr lang="th-TH" sz="14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มุมมองด้าน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61315" algn="l"/>
                          <a:tab pos="1084580" algn="l"/>
                          <a:tab pos="1809750" algn="l"/>
                        </a:tabLst>
                      </a:pPr>
                      <a:r>
                        <a:rPr lang="th-TH" sz="14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ผู้มีส่วนได้ส่วนเสีย</a:t>
                      </a:r>
                      <a:endParaRPr lang="en-US" sz="1800" b="1" dirty="0"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61315" algn="l"/>
                          <a:tab pos="1084580" algn="l"/>
                          <a:tab pos="1809750" algn="l"/>
                        </a:tabLs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(</a:t>
                      </a:r>
                      <a:r>
                        <a:rPr lang="th-TH" sz="14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คุณภาพและประสิทธิผล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)</a:t>
                      </a:r>
                      <a:endParaRPr lang="en-US" sz="1800" b="1" dirty="0"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61315" algn="l"/>
                          <a:tab pos="1084580" algn="l"/>
                          <a:tab pos="1809750" algn="l"/>
                        </a:tabLs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Stakeholders</a:t>
                      </a:r>
                      <a:endParaRPr lang="en-US" sz="1800" b="1" dirty="0"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61315" algn="l"/>
                          <a:tab pos="1084580" algn="l"/>
                          <a:tab pos="1809750" algn="l"/>
                        </a:tabLs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Perspective</a:t>
                      </a:r>
                      <a:endParaRPr lang="en-US" sz="1800" b="1" dirty="0"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57281" marR="57281" marT="28640" marB="286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61315" algn="l"/>
                          <a:tab pos="1084580" algn="l"/>
                          <a:tab pos="1809750" algn="l"/>
                        </a:tabLs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SP1</a:t>
                      </a: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  การบริการด้านการเบิกจ่ายเงิน  รับจ่ายเงิน และการบัญชี เพื่อสร้างความพึงพอใจต่อผู้รับบริการผ่านการใช้เครื่องมือระบบอิเล็กทรอนิกส์</a:t>
                      </a:r>
                      <a:endParaRPr lang="en-US" sz="1800" b="1" dirty="0"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61315" algn="l"/>
                          <a:tab pos="1084580" algn="l"/>
                          <a:tab pos="1809750" algn="l"/>
                        </a:tabLs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SP2</a:t>
                      </a: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  พัฒนากำลังพลให้มีจิตสำนึกการให้บริการด้านการเงิน การบัญชี อย่างมืออาชีพ</a:t>
                      </a:r>
                      <a:endParaRPr lang="en-US" sz="1800" b="1" dirty="0"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57281" marR="57281" marT="28640" marB="286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555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61315" algn="l"/>
                          <a:tab pos="1084580" algn="l"/>
                          <a:tab pos="1809750" algn="l"/>
                        </a:tabLst>
                      </a:pPr>
                      <a:r>
                        <a:rPr lang="th-TH" sz="1400" b="1" dirty="0">
                          <a:solidFill>
                            <a:srgbClr val="000000"/>
                          </a:solidFill>
                          <a:latin typeface="Cordia New"/>
                          <a:ea typeface="Cordia New"/>
                          <a:cs typeface="TH SarabunPSK"/>
                        </a:rPr>
                        <a:t>มุมมองด้านกระบวนการ</a:t>
                      </a:r>
                      <a:endParaRPr lang="en-US" sz="1800" b="1" dirty="0">
                        <a:latin typeface="Cordia New"/>
                        <a:ea typeface="Cordia New"/>
                        <a:cs typeface="Angsana New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61315" algn="l"/>
                          <a:tab pos="1084580" algn="l"/>
                          <a:tab pos="1809750" algn="l"/>
                        </a:tabLs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H SarabunPSK"/>
                          <a:ea typeface="Cordia New"/>
                          <a:cs typeface="Angsana New"/>
                        </a:rPr>
                        <a:t>Internal Process</a:t>
                      </a:r>
                      <a:endParaRPr lang="en-US" sz="1800" b="1" dirty="0">
                        <a:latin typeface="Cordia New"/>
                        <a:ea typeface="Cordia New"/>
                        <a:cs typeface="Angsana New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61315" algn="l"/>
                          <a:tab pos="1084580" algn="l"/>
                          <a:tab pos="1809750" algn="l"/>
                        </a:tabLs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H SarabunPSK"/>
                          <a:ea typeface="Cordia New"/>
                          <a:cs typeface="Angsana New"/>
                        </a:rPr>
                        <a:t>Perspective</a:t>
                      </a:r>
                      <a:endParaRPr lang="en-US" sz="1800" b="1" dirty="0">
                        <a:latin typeface="Cordia New"/>
                        <a:ea typeface="Cordia New"/>
                        <a:cs typeface="Angsana New"/>
                      </a:endParaRPr>
                    </a:p>
                  </a:txBody>
                  <a:tcPr marL="57281" marR="57281" marT="28640" marB="286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61315" algn="l"/>
                          <a:tab pos="1084580" algn="l"/>
                          <a:tab pos="1809750" algn="l"/>
                        </a:tabLs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H SarabunPSK"/>
                          <a:ea typeface="Cordia New"/>
                          <a:cs typeface="Angsana New"/>
                        </a:rPr>
                        <a:t>IP1</a:t>
                      </a: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/>
                          <a:ea typeface="Cordia New"/>
                          <a:cs typeface="Angsana New"/>
                        </a:rPr>
                        <a:t>   </a:t>
                      </a:r>
                      <a:r>
                        <a:rPr lang="th-TH" sz="1800" b="1" dirty="0" err="1">
                          <a:solidFill>
                            <a:srgbClr val="000000"/>
                          </a:solidFill>
                          <a:latin typeface="Cordia New"/>
                          <a:ea typeface="Cordia New"/>
                          <a:cs typeface="TH SarabunPSK"/>
                        </a:rPr>
                        <a:t>บูรณา</a:t>
                      </a: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Cordia New"/>
                          <a:ea typeface="Cordia New"/>
                          <a:cs typeface="TH SarabunPSK"/>
                        </a:rPr>
                        <a:t>การบริการด้านการเงิน การบัญชี ของ ทอ. </a:t>
                      </a:r>
                      <a:r>
                        <a:rPr lang="th-TH" sz="1800" b="1" dirty="0">
                          <a:latin typeface="Cordia New"/>
                          <a:ea typeface="Cordia New"/>
                          <a:cs typeface="TH SarabunPSK"/>
                        </a:rPr>
                        <a:t>เพื่อตอบสนองนโยบายและยุทธศาสตร์ของ ทอ. และรัฐบาล</a:t>
                      </a: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Cordia New"/>
                          <a:ea typeface="Cordia New"/>
                          <a:cs typeface="TH SarabunPSK"/>
                        </a:rPr>
                        <a:t> ได้อย่างมีประสิทธิภาพ</a:t>
                      </a:r>
                      <a:endParaRPr lang="en-US" sz="1800" b="1" dirty="0">
                        <a:latin typeface="Cordia New"/>
                        <a:ea typeface="Cordia New"/>
                        <a:cs typeface="Angsana New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61315" algn="l"/>
                          <a:tab pos="1084580" algn="l"/>
                          <a:tab pos="1809750" algn="l"/>
                        </a:tabLst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Cordia New"/>
                          <a:ea typeface="Cordia New"/>
                          <a:cs typeface="TH SarabunPSK"/>
                        </a:rPr>
                        <a:t> </a:t>
                      </a:r>
                      <a:endParaRPr lang="en-US" sz="1800" b="1" dirty="0">
                        <a:latin typeface="Cordia New"/>
                        <a:ea typeface="Cordia New"/>
                        <a:cs typeface="Angsana New"/>
                      </a:endParaRPr>
                    </a:p>
                  </a:txBody>
                  <a:tcPr marL="57281" marR="57281" marT="28640" marB="286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555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61315" algn="l"/>
                          <a:tab pos="1084580" algn="l"/>
                          <a:tab pos="1809750" algn="l"/>
                        </a:tabLst>
                      </a:pPr>
                      <a:r>
                        <a:rPr lang="th-TH" sz="1400" b="1" dirty="0">
                          <a:solidFill>
                            <a:srgbClr val="000000"/>
                          </a:solidFill>
                          <a:latin typeface="Cordia New"/>
                          <a:ea typeface="Cordia New"/>
                          <a:cs typeface="TH SarabunPSK"/>
                        </a:rPr>
                        <a:t>มุมมองด้านการเรียนรู้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61315" algn="l"/>
                          <a:tab pos="1084580" algn="l"/>
                          <a:tab pos="1809750" algn="l"/>
                        </a:tabLst>
                      </a:pPr>
                      <a:r>
                        <a:rPr lang="th-TH" sz="1400" b="1" dirty="0">
                          <a:solidFill>
                            <a:srgbClr val="000000"/>
                          </a:solidFill>
                          <a:latin typeface="Cordia New"/>
                          <a:ea typeface="Cordia New"/>
                          <a:cs typeface="TH SarabunPSK"/>
                        </a:rPr>
                        <a:t>และพัฒนา</a:t>
                      </a:r>
                      <a:endParaRPr lang="en-US" sz="2000" b="1" dirty="0">
                        <a:latin typeface="Cordia New"/>
                        <a:ea typeface="Cordia New"/>
                        <a:cs typeface="Angsana New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61315" algn="l"/>
                          <a:tab pos="1084580" algn="l"/>
                          <a:tab pos="1809750" algn="l"/>
                        </a:tabLs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H SarabunPSK"/>
                          <a:ea typeface="Cordia New"/>
                          <a:cs typeface="Angsana New"/>
                        </a:rPr>
                        <a:t>Learning and Growth</a:t>
                      </a:r>
                      <a:endParaRPr lang="en-US" sz="2000" b="1" dirty="0">
                        <a:latin typeface="Cordia New"/>
                        <a:ea typeface="Cordia New"/>
                        <a:cs typeface="Angsana New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61315" algn="l"/>
                          <a:tab pos="1084580" algn="l"/>
                          <a:tab pos="1809750" algn="l"/>
                        </a:tabLs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H SarabunPSK"/>
                          <a:ea typeface="Cordia New"/>
                          <a:cs typeface="Angsana New"/>
                        </a:rPr>
                        <a:t>Perspective</a:t>
                      </a:r>
                      <a:endParaRPr lang="en-US" sz="2000" b="1" dirty="0">
                        <a:latin typeface="Cordia New"/>
                        <a:ea typeface="Cordia New"/>
                        <a:cs typeface="Angsana New"/>
                      </a:endParaRPr>
                    </a:p>
                  </a:txBody>
                  <a:tcPr marL="57281" marR="57281" marT="28640" marB="286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61315" algn="l"/>
                          <a:tab pos="1084580" algn="l"/>
                          <a:tab pos="1809750" algn="l"/>
                        </a:tabLs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LP</a:t>
                      </a: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1  สร้างและพัฒนาสมรรถนะกำลังพลสู่ความเป็นมืออาชีพ</a:t>
                      </a:r>
                      <a:endParaRPr lang="en-US" sz="1800" b="1" dirty="0"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61315" algn="l"/>
                          <a:tab pos="1084580" algn="l"/>
                          <a:tab pos="1809750" algn="l"/>
                        </a:tabLs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LP2</a:t>
                      </a:r>
                      <a:r>
                        <a:rPr lang="en-US" sz="1800" b="1" baseline="0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  </a:t>
                      </a: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เสริมสร้างวัฒนธรรมองค์กรแห่งการเรียนรู้ และเน้นการทำงานเป็นทีม</a:t>
                      </a:r>
                      <a:endParaRPr lang="en-US" sz="1800" b="1" dirty="0"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61315" algn="l"/>
                          <a:tab pos="1084580" algn="l"/>
                          <a:tab pos="1809750" algn="l"/>
                        </a:tabLs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LP3  </a:t>
                      </a: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ordia New"/>
                          <a:cs typeface="TH SarabunPSK" pitchFamily="34" charset="-34"/>
                        </a:rPr>
                        <a:t>เสริมสร้างและพัฒนากำลังพลป้องกันและแก้ไขปัญหายาเสพติด</a:t>
                      </a:r>
                      <a:endParaRPr lang="en-US" sz="1800" b="1" dirty="0">
                        <a:latin typeface="TH SarabunPSK" pitchFamily="34" charset="-34"/>
                        <a:ea typeface="Cordia New"/>
                        <a:cs typeface="TH SarabunPSK" pitchFamily="34" charset="-34"/>
                      </a:endParaRPr>
                    </a:p>
                  </a:txBody>
                  <a:tcPr marL="57281" marR="57281" marT="28640" marB="286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สี่เหลี่ยมผืนผ้ามุมมน 8"/>
          <p:cNvSpPr/>
          <p:nvPr/>
        </p:nvSpPr>
        <p:spPr>
          <a:xfrm>
            <a:off x="1849655" y="1070917"/>
            <a:ext cx="8388424" cy="3371136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th-TH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th-TH" sz="48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th-TH" sz="48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คำรับรองการปฏิบัติราชการ ปี ๖๔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xmlns="" id="{77FA0D2D-8726-4146-9F2F-91E340095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0762" y="1224604"/>
            <a:ext cx="387977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วาระการประชุม</a:t>
            </a:r>
            <a:endParaRPr lang="en-US" sz="60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xmlns="" id="{CA732540-2E4D-43D4-8E58-D6BE2D4AE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3419" y="2501426"/>
            <a:ext cx="10268581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kern="0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วาระที่ ๑  	เรื่อง ประธานแจ้งให้ที่ประชุมทราบ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kern="0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วาระที่ ๒	เรื่อง เลขานุการชี้แจง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800" b="1" kern="0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		</a:t>
            </a:r>
            <a:r>
              <a:rPr lang="th-TH" sz="3200" b="1" kern="0" dirty="0">
                <a:solidFill>
                  <a:sysClr val="window" lastClr="FFFFFF"/>
                </a:solidFill>
                <a:latin typeface="TH SarabunPSK" pitchFamily="34" charset="-34"/>
                <a:cs typeface="TH SarabunPSK" pitchFamily="34" charset="-34"/>
              </a:rPr>
              <a:t>๒.๑  ผลการดำเนินการ </a:t>
            </a:r>
            <a:r>
              <a:rPr lang="th-TH" sz="3200" b="1" kern="0" dirty="0" err="1">
                <a:solidFill>
                  <a:sysClr val="window" lastClr="FFFFFF"/>
                </a:solidFill>
                <a:latin typeface="TH SarabunPSK" pitchFamily="34" charset="-34"/>
                <a:cs typeface="TH SarabunPSK" pitchFamily="34" charset="-34"/>
              </a:rPr>
              <a:t>ก.พ.ร.</a:t>
            </a:r>
            <a:r>
              <a:rPr lang="th-TH" sz="3200" b="1" kern="0" dirty="0">
                <a:solidFill>
                  <a:sysClr val="window" lastClr="FFFFFF"/>
                </a:solidFill>
                <a:latin typeface="TH SarabunPSK" pitchFamily="34" charset="-34"/>
                <a:cs typeface="TH SarabunPSK" pitchFamily="34" charset="-34"/>
              </a:rPr>
              <a:t>กง.ทอ.ปี ๖๓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kern="0" dirty="0">
                <a:solidFill>
                  <a:sysClr val="window" lastClr="FFFFFF"/>
                </a:solidFill>
                <a:latin typeface="TH SarabunPSK" pitchFamily="34" charset="-34"/>
                <a:cs typeface="TH SarabunPSK" pitchFamily="34" charset="-34"/>
              </a:rPr>
              <a:t>		๒.๒  การดำเนินการ </a:t>
            </a:r>
            <a:r>
              <a:rPr lang="th-TH" sz="3200" b="1" kern="0" dirty="0" err="1">
                <a:solidFill>
                  <a:sysClr val="window" lastClr="FFFFFF"/>
                </a:solidFill>
                <a:latin typeface="TH SarabunPSK" pitchFamily="34" charset="-34"/>
                <a:cs typeface="TH SarabunPSK" pitchFamily="34" charset="-34"/>
              </a:rPr>
              <a:t>ก.พ.ร.</a:t>
            </a:r>
            <a:r>
              <a:rPr lang="th-TH" sz="3200" b="1" kern="0" dirty="0">
                <a:solidFill>
                  <a:sysClr val="window" lastClr="FFFFFF"/>
                </a:solidFill>
                <a:latin typeface="TH SarabunPSK" pitchFamily="34" charset="-34"/>
                <a:cs typeface="TH SarabunPSK" pitchFamily="34" charset="-34"/>
              </a:rPr>
              <a:t>กง.ทอ.ปี ๖๔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kern="0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วาระที่ ๓	เรื่อง อื่นๆ</a:t>
            </a:r>
          </a:p>
        </p:txBody>
      </p:sp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40" t="10933" r="20031" b="10561"/>
          <a:stretch/>
        </p:blipFill>
        <p:spPr bwMode="auto">
          <a:xfrm>
            <a:off x="1598140" y="988541"/>
            <a:ext cx="9002957" cy="537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35" t="11897" r="19838" b="17188"/>
          <a:stretch/>
        </p:blipFill>
        <p:spPr bwMode="auto">
          <a:xfrm>
            <a:off x="1573428" y="1013255"/>
            <a:ext cx="8976676" cy="536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สี่เหลี่ยมผืนผ้ามุมมน 8"/>
          <p:cNvSpPr/>
          <p:nvPr/>
        </p:nvSpPr>
        <p:spPr>
          <a:xfrm>
            <a:off x="1618435" y="904661"/>
            <a:ext cx="8678862" cy="784225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 anchorCtr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การจัดทำคำรับรองการปฏิบัติราชการ ปี ๖๔</a:t>
            </a:r>
            <a:endParaRPr lang="en-US" sz="40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21" t="26472" r="20599" b="13653"/>
          <a:stretch/>
        </p:blipFill>
        <p:spPr bwMode="auto">
          <a:xfrm>
            <a:off x="1902941" y="1647115"/>
            <a:ext cx="8420047" cy="471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97" t="13213" r="19865" b="8464"/>
          <a:stretch/>
        </p:blipFill>
        <p:spPr bwMode="auto">
          <a:xfrm>
            <a:off x="1013255" y="988942"/>
            <a:ext cx="10198442" cy="537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สี่เหลี่ยมผืนผ้ามุมมน 8"/>
          <p:cNvSpPr/>
          <p:nvPr/>
        </p:nvSpPr>
        <p:spPr>
          <a:xfrm>
            <a:off x="1676101" y="855233"/>
            <a:ext cx="8678862" cy="784225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 anchorCtr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คำรับรองการปฏิบัติราชการ กง.ทอ.ปี ๖๔</a:t>
            </a:r>
            <a:endParaRPr lang="en-US" sz="40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สี่เหลี่ยมผืนผ้า 9"/>
          <p:cNvSpPr>
            <a:spLocks noChangeArrowheads="1"/>
          </p:cNvSpPr>
          <p:nvPr/>
        </p:nvSpPr>
        <p:spPr bwMode="auto">
          <a:xfrm>
            <a:off x="5653598" y="2269777"/>
            <a:ext cx="485775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lvl="3">
              <a:buFont typeface="Arial" pitchFamily="34" charset="0"/>
              <a:buChar char="•"/>
            </a:pPr>
            <a:r>
              <a:rPr lang="th-TH" alt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กง.ทอ.จัดทำคำรับรองการปฏิบัติราชการ </a:t>
            </a:r>
            <a:br>
              <a:rPr lang="th-TH" alt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alt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และ ส่งเอกสารรายละเอียดตัวชี้วัดฯ ส่งให้ </a:t>
            </a:r>
            <a:r>
              <a:rPr lang="th-TH" altLang="th-TH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สพร.</a:t>
            </a:r>
            <a:r>
              <a:rPr lang="th-TH" alt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ทอ.เรียบร้อยแล้ว เมื่อ ๑๒ ม.ค.๖๔</a:t>
            </a:r>
            <a:endParaRPr lang="en-US" altLang="th-TH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3" name="รูปภาพ 12"/>
          <p:cNvPicPr/>
          <p:nvPr/>
        </p:nvPicPr>
        <p:blipFill>
          <a:blip r:embed="rId5"/>
          <a:srcRect l="22412" t="15771" r="46678" b="7036"/>
          <a:stretch>
            <a:fillRect/>
          </a:stretch>
        </p:blipFill>
        <p:spPr bwMode="auto">
          <a:xfrm>
            <a:off x="2309916" y="1624002"/>
            <a:ext cx="3308290" cy="468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6160187" y="5918244"/>
            <a:ext cx="2959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altLang="th-TH" sz="2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หน่วยงานที่รับผิดชอบ </a:t>
            </a:r>
            <a:r>
              <a:rPr lang="en-US" altLang="th-TH" sz="2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altLang="th-TH" sz="2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สพร.ทอ.</a:t>
            </a:r>
          </a:p>
        </p:txBody>
      </p:sp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สี่เหลี่ยมผืนผ้ามุมมน 8"/>
          <p:cNvSpPr/>
          <p:nvPr/>
        </p:nvSpPr>
        <p:spPr>
          <a:xfrm>
            <a:off x="1112787" y="1069398"/>
            <a:ext cx="8678862" cy="1872853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 anchorCtr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มิติการปฏิบัติตามพันธกิจ  </a:t>
            </a:r>
            <a:r>
              <a:rPr lang="th-TH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ตัวชี้วัดที่ ๑ </a:t>
            </a:r>
            <a:r>
              <a:rPr lang="th-TH" sz="3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ร้อยละความพึงพอใจของ  หน่วยรับบริการการตรวจเยี่ยมสายวิทยาการการเงิน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</a:t>
            </a:r>
          </a:p>
        </p:txBody>
      </p:sp>
      <p:pic>
        <p:nvPicPr>
          <p:cNvPr id="12" name="รูปภาพ 11"/>
          <p:cNvPicPr/>
          <p:nvPr/>
        </p:nvPicPr>
        <p:blipFill>
          <a:blip r:embed="rId5"/>
          <a:srcRect l="12211" t="17734" r="50283" b="55911"/>
          <a:stretch>
            <a:fillRect/>
          </a:stretch>
        </p:blipFill>
        <p:spPr bwMode="auto">
          <a:xfrm>
            <a:off x="1645355" y="2338251"/>
            <a:ext cx="807249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092700" y="5821956"/>
            <a:ext cx="70993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altLang="th-TH" sz="2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                                        ผู้กำกับดูแลตัวชี้วัด </a:t>
            </a:r>
            <a:r>
              <a:rPr lang="en-US" altLang="th-TH" sz="2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altLang="th-TH" sz="2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altLang="th-TH" sz="2400" b="1" dirty="0" err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น.อ.</a:t>
            </a:r>
            <a:r>
              <a:rPr lang="th-TH" altLang="th-TH" sz="2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หญิง นิศานาถ  </a:t>
            </a:r>
            <a:r>
              <a:rPr lang="th-TH" altLang="th-TH" sz="2400" b="1" dirty="0" err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เสาว</a:t>
            </a:r>
            <a:r>
              <a:rPr lang="th-TH" altLang="th-TH" sz="2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มล</a:t>
            </a:r>
          </a:p>
          <a:p>
            <a:r>
              <a:rPr lang="th-TH" altLang="th-TH" sz="2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สี่เหลี่ยมผืนผ้ามุมมน 8"/>
          <p:cNvSpPr/>
          <p:nvPr/>
        </p:nvSpPr>
        <p:spPr>
          <a:xfrm>
            <a:off x="1370282" y="1049338"/>
            <a:ext cx="9144064" cy="1259919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 anchorCtr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มิติการปฏิบัติตามพันธกิจ </a:t>
            </a:r>
            <a:r>
              <a:rPr lang="th-TH" sz="3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ตัวชี้วัดที่ ๒ ร้อยละความสำเร็จของการรับจ่ายเงินและเก็บรักษาเงินของ ทอ.ตามระยะเวลาที่ระเบียบกำหนด</a:t>
            </a:r>
          </a:p>
        </p:txBody>
      </p:sp>
      <p:pic>
        <p:nvPicPr>
          <p:cNvPr id="12" name="รูปภาพ 11"/>
          <p:cNvPicPr/>
          <p:nvPr/>
        </p:nvPicPr>
        <p:blipFill>
          <a:blip r:embed="rId5"/>
          <a:srcRect l="29628" t="19714" r="26298" b="54986"/>
          <a:stretch>
            <a:fillRect/>
          </a:stretch>
        </p:blipFill>
        <p:spPr bwMode="auto">
          <a:xfrm>
            <a:off x="1598630" y="2335419"/>
            <a:ext cx="800105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สี่เหลี่ยมผืนผ้า 1"/>
          <p:cNvSpPr>
            <a:spLocks noChangeArrowheads="1"/>
          </p:cNvSpPr>
          <p:nvPr/>
        </p:nvSpPr>
        <p:spPr bwMode="auto">
          <a:xfrm>
            <a:off x="5945188" y="5857892"/>
            <a:ext cx="62468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altLang="th-TH" b="1" dirty="0">
                <a:latin typeface="TH SarabunPSK" pitchFamily="34" charset="-34"/>
                <a:cs typeface="TH SarabunPSK" pitchFamily="34" charset="-34"/>
              </a:rPr>
              <a:t>                   </a:t>
            </a:r>
            <a:r>
              <a:rPr lang="th-TH" alt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ผู้กำกับดูแลตัวชี้วัด : </a:t>
            </a:r>
            <a:r>
              <a:rPr lang="th-TH" altLang="th-TH" sz="24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น.อ.</a:t>
            </a:r>
            <a:r>
              <a:rPr lang="th-TH" alt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หญิง </a:t>
            </a:r>
            <a:r>
              <a:rPr lang="th-TH" altLang="th-TH" sz="24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แจ่ม</a:t>
            </a:r>
            <a:r>
              <a:rPr lang="th-TH" alt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จิต  ถนอมพิชัย</a:t>
            </a:r>
          </a:p>
        </p:txBody>
      </p:sp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สี่เหลี่ยมผืนผ้ามุมมน 8"/>
          <p:cNvSpPr/>
          <p:nvPr/>
        </p:nvSpPr>
        <p:spPr>
          <a:xfrm>
            <a:off x="1120344" y="895718"/>
            <a:ext cx="10008975" cy="1259919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 anchorCtr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มิติการปฏิบัติตามพันธกิจ  </a:t>
            </a:r>
            <a:r>
              <a:rPr lang="th-TH" sz="3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ตัวชี้วัดที่ ๓ ร้อยละความสำเร็จในการเบิกจ่ายเงินงบประมาณ ทอ.และเงินนอกงบประมาณ ทอ.ได้ภายในระยะเวลา ๑๐ วันทำการ</a:t>
            </a:r>
          </a:p>
        </p:txBody>
      </p:sp>
      <p:pic>
        <p:nvPicPr>
          <p:cNvPr id="13" name="รูปภาพ 12"/>
          <p:cNvPicPr/>
          <p:nvPr/>
        </p:nvPicPr>
        <p:blipFill>
          <a:blip r:embed="rId5"/>
          <a:srcRect l="30581" t="19630" r="27726" b="50670"/>
          <a:stretch>
            <a:fillRect/>
          </a:stretch>
        </p:blipFill>
        <p:spPr bwMode="auto">
          <a:xfrm>
            <a:off x="1777158" y="2124199"/>
            <a:ext cx="8100009" cy="359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สี่เหลี่ยมผืนผ้า 1"/>
          <p:cNvSpPr>
            <a:spLocks noChangeArrowheads="1"/>
          </p:cNvSpPr>
          <p:nvPr/>
        </p:nvSpPr>
        <p:spPr bwMode="auto">
          <a:xfrm>
            <a:off x="3944937" y="5877331"/>
            <a:ext cx="82470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th-TH" b="1" dirty="0"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altLang="th-TH" b="1" dirty="0">
                <a:latin typeface="TH SarabunPSK" pitchFamily="34" charset="-34"/>
                <a:cs typeface="TH SarabunPSK" pitchFamily="34" charset="-34"/>
              </a:rPr>
              <a:t>                    </a:t>
            </a:r>
            <a:r>
              <a:rPr lang="th-TH" alt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ผู้กำกับดูแลตัวชี้วัด </a:t>
            </a:r>
            <a:r>
              <a:rPr lang="th-TH" alt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altLang="th-TH" sz="24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น.อ.</a:t>
            </a:r>
            <a:r>
              <a:rPr lang="th-TH" alt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หญิง </a:t>
            </a:r>
            <a:r>
              <a:rPr lang="th-TH" altLang="th-TH" sz="24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ยุพิน</a:t>
            </a:r>
            <a:r>
              <a:rPr lang="th-TH" alt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สดส่าน และ </a:t>
            </a:r>
            <a:r>
              <a:rPr lang="th-TH" altLang="th-TH" sz="24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น.อ.</a:t>
            </a:r>
            <a:r>
              <a:rPr lang="th-TH" alt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สันติ  วงศ์วิวัฒน์</a:t>
            </a:r>
          </a:p>
        </p:txBody>
      </p:sp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สี่เหลี่ยมผืนผ้ามุมมน 8"/>
          <p:cNvSpPr/>
          <p:nvPr/>
        </p:nvSpPr>
        <p:spPr>
          <a:xfrm>
            <a:off x="1222547" y="852266"/>
            <a:ext cx="9272458" cy="1736646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 anchorCtr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มิติการปฏิบัติตามพันธกิจ </a:t>
            </a:r>
            <a:r>
              <a:rPr lang="th-TH" sz="3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ตัวชี้วัดที่ ๔ ร้อยละความพึงพอใจของหน่วยต่อผู้สำเร็จการศึกษา หลักสูตรนายทหารการเงินชั้นเรืออากาศ/หลักสูตร</a:t>
            </a:r>
            <a:r>
              <a:rPr lang="th-TH" sz="32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เสมียนก</a:t>
            </a:r>
            <a:r>
              <a:rPr lang="th-TH" sz="3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การเงิน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32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2" name="รูปภาพ 11"/>
          <p:cNvPicPr/>
          <p:nvPr/>
        </p:nvPicPr>
        <p:blipFill>
          <a:blip r:embed="rId5"/>
          <a:srcRect l="7709" t="21207" r="51345" b="57560"/>
          <a:stretch>
            <a:fillRect/>
          </a:stretch>
        </p:blipFill>
        <p:spPr bwMode="auto">
          <a:xfrm>
            <a:off x="1461158" y="2107591"/>
            <a:ext cx="8745523" cy="364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สี่เหลี่ยมผืนผ้า 1"/>
          <p:cNvSpPr>
            <a:spLocks noChangeArrowheads="1"/>
          </p:cNvSpPr>
          <p:nvPr/>
        </p:nvSpPr>
        <p:spPr bwMode="auto">
          <a:xfrm>
            <a:off x="5762580" y="5844250"/>
            <a:ext cx="64294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altLang="th-TH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                     ผู้กำกับดูแลตัวชี้วัด </a:t>
            </a:r>
            <a:r>
              <a:rPr lang="th-TH" altLang="th-TH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altLang="th-TH" sz="2400" b="1" dirty="0" err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น.อ.</a:t>
            </a:r>
            <a:r>
              <a:rPr lang="th-TH" altLang="th-TH" sz="2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หญิง นิศานาถ  </a:t>
            </a:r>
            <a:r>
              <a:rPr lang="th-TH" altLang="th-TH" sz="2400" b="1" dirty="0" err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เสาว</a:t>
            </a:r>
            <a:r>
              <a:rPr lang="th-TH" altLang="th-TH" sz="2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มล</a:t>
            </a:r>
          </a:p>
        </p:txBody>
      </p:sp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สี่เหลี่ยมผืนผ้ามุมมน 8"/>
          <p:cNvSpPr/>
          <p:nvPr/>
        </p:nvSpPr>
        <p:spPr>
          <a:xfrm>
            <a:off x="1263237" y="785388"/>
            <a:ext cx="8734425" cy="1940957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 anchorCtr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มิติการปฏิบัติการพัฒนาหน่วย </a:t>
            </a:r>
            <a:r>
              <a:rPr lang="th-TH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ตัวชี้วัดที่ ๕ ระดับความสำเร็จของการดำเนินการพัฒนาภาษาอังกฤษของกำลังพล ทอ.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36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2" name="รูปภาพ 11"/>
          <p:cNvPicPr/>
          <p:nvPr/>
        </p:nvPicPr>
        <p:blipFill>
          <a:blip r:embed="rId5"/>
          <a:srcRect l="30415" t="20211" r="28072" b="25357"/>
          <a:stretch>
            <a:fillRect/>
          </a:stretch>
        </p:blipFill>
        <p:spPr bwMode="auto">
          <a:xfrm>
            <a:off x="1653460" y="2033322"/>
            <a:ext cx="8067188" cy="388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สี่เหลี่ยมผืนผ้า 12"/>
          <p:cNvSpPr/>
          <p:nvPr/>
        </p:nvSpPr>
        <p:spPr>
          <a:xfrm>
            <a:off x="7339653" y="5921221"/>
            <a:ext cx="5000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ผู้กำกับดูแลตัวชี้วัด </a:t>
            </a:r>
            <a:r>
              <a:rPr lang="th-TH" sz="2000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2400" b="1" kern="0" dirty="0" err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น.อ.</a:t>
            </a:r>
            <a:r>
              <a:rPr lang="th-TH" sz="2400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หญิง นิศานาถ  </a:t>
            </a:r>
            <a:r>
              <a:rPr lang="th-TH" sz="2400" b="1" kern="0" dirty="0" err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เสาว</a:t>
            </a:r>
            <a:r>
              <a:rPr lang="th-TH" sz="2400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มล</a:t>
            </a:r>
            <a:endParaRPr lang="th-TH" sz="2400" b="1" kern="0" dirty="0">
              <a:solidFill>
                <a:sysClr val="windowText" lastClr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xmlns="" id="{F3438AB1-2834-48D8-B30B-3DB8EE2E7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615" y="4093194"/>
            <a:ext cx="8928769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4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นาวาอากาศเอก กิตติพงษ์  แก้วภา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44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รอง จก.กง.ทอ.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altLang="th-TH" sz="44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ประธานกรรมการพัฒนาระบบราชการ กง.ทอ.</a:t>
            </a:r>
            <a:endParaRPr lang="th-TH" sz="44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มุมมน 8"/>
          <p:cNvSpPr/>
          <p:nvPr/>
        </p:nvSpPr>
        <p:spPr>
          <a:xfrm>
            <a:off x="1056417" y="1009264"/>
            <a:ext cx="9144000" cy="919162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 anchorCtr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วาระที่ ๑ ประธานแจ้งให้ที่ประชุมทราบ</a:t>
            </a:r>
            <a:endParaRPr lang="en-US" sz="4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0466" y="1846676"/>
            <a:ext cx="1837944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28270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สี่เหลี่ยมผืนผ้า 10"/>
          <p:cNvSpPr/>
          <p:nvPr/>
        </p:nvSpPr>
        <p:spPr>
          <a:xfrm>
            <a:off x="1573426" y="1047746"/>
            <a:ext cx="93005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มิติการปฏิบัติการพัฒนาหน่วย </a:t>
            </a:r>
            <a:r>
              <a:rPr lang="th-TH" sz="3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ตัวชี้วัดที่ ๖ ระดับความสำเร็จในการดำเนินงานด้านการจัดทำการพัฒนาคุณภาพการบริหารจัดการภาครัฐ(</a:t>
            </a:r>
            <a:r>
              <a:rPr lang="en-US" sz="3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PMQA 4.0</a:t>
            </a:r>
            <a:r>
              <a:rPr lang="th-TH" sz="3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 ของ </a:t>
            </a:r>
            <a:r>
              <a:rPr lang="th-TH" sz="32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นขต.</a:t>
            </a:r>
            <a:r>
              <a:rPr lang="th-TH" sz="3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ทอ.</a:t>
            </a:r>
          </a:p>
        </p:txBody>
      </p:sp>
      <p:pic>
        <p:nvPicPr>
          <p:cNvPr id="12" name="รูปภาพ 11"/>
          <p:cNvPicPr/>
          <p:nvPr/>
        </p:nvPicPr>
        <p:blipFill>
          <a:blip r:embed="rId5"/>
          <a:srcRect l="28644" t="18236" r="26436" b="17446"/>
          <a:stretch>
            <a:fillRect/>
          </a:stretch>
        </p:blipFill>
        <p:spPr bwMode="auto">
          <a:xfrm>
            <a:off x="1667103" y="2173626"/>
            <a:ext cx="8144161" cy="359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สี่เหลี่ยมผืนผ้า 12"/>
          <p:cNvSpPr/>
          <p:nvPr/>
        </p:nvSpPr>
        <p:spPr>
          <a:xfrm>
            <a:off x="7477092" y="5852618"/>
            <a:ext cx="4714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ผู้กำกับดูแลตัวชี้วัด </a:t>
            </a:r>
            <a:r>
              <a:rPr lang="th-TH" sz="2000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2400" b="1" kern="0" dirty="0" err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น.อ.</a:t>
            </a:r>
            <a:r>
              <a:rPr lang="th-TH" sz="2400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หญิง นิศานาถ  </a:t>
            </a:r>
            <a:r>
              <a:rPr lang="th-TH" sz="2400" b="1" kern="0" dirty="0" err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เสาว</a:t>
            </a:r>
            <a:r>
              <a:rPr lang="th-TH" sz="2400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มล</a:t>
            </a:r>
            <a:endParaRPr lang="th-TH" sz="2400" b="1" kern="0" dirty="0">
              <a:solidFill>
                <a:sysClr val="windowText" lastClr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สี่เหลี่ยมผืนผ้ามุมมน 8"/>
          <p:cNvSpPr/>
          <p:nvPr/>
        </p:nvSpPr>
        <p:spPr>
          <a:xfrm>
            <a:off x="1192256" y="873954"/>
            <a:ext cx="8839200" cy="1328023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 anchorCtr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มิติการปฏิบัติการพัฒนาหน่วย </a:t>
            </a:r>
            <a:r>
              <a:rPr lang="th-TH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ตัวชี้วัดที่ ๗ ระดับความสำเร็จของนวัตกรรมของงานที่เพิ่มประสิทธิภาพงานได้อย่างสัมฤทธิ์ผล </a:t>
            </a:r>
          </a:p>
        </p:txBody>
      </p:sp>
      <p:pic>
        <p:nvPicPr>
          <p:cNvPr id="12" name="รูปภาพ 11"/>
          <p:cNvPicPr/>
          <p:nvPr/>
        </p:nvPicPr>
        <p:blipFill>
          <a:blip r:embed="rId5"/>
          <a:srcRect l="29614" t="18473" r="27130" b="23620"/>
          <a:stretch>
            <a:fillRect/>
          </a:stretch>
        </p:blipFill>
        <p:spPr bwMode="auto">
          <a:xfrm>
            <a:off x="1631450" y="2088284"/>
            <a:ext cx="8245718" cy="3818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สี่เหลี่ยมผืนผ้า 12"/>
          <p:cNvSpPr/>
          <p:nvPr/>
        </p:nvSpPr>
        <p:spPr>
          <a:xfrm>
            <a:off x="7334216" y="5893806"/>
            <a:ext cx="4857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   ผู้กำกับดูแลตัวชี้วัด </a:t>
            </a:r>
            <a:r>
              <a:rPr lang="th-TH" sz="2000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2400" b="1" kern="0" dirty="0" err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น.อ.</a:t>
            </a:r>
            <a:r>
              <a:rPr lang="th-TH" sz="2400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หญิง นิศานาถ  </a:t>
            </a:r>
            <a:r>
              <a:rPr lang="th-TH" sz="2400" b="1" kern="0" dirty="0" err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เสาว</a:t>
            </a:r>
            <a:r>
              <a:rPr lang="th-TH" sz="2400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มล</a:t>
            </a:r>
            <a:endParaRPr lang="th-TH" sz="2400" b="1" kern="0" dirty="0">
              <a:solidFill>
                <a:sysClr val="windowText" lastClr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สี่เหลี่ยมผืนผ้า 10"/>
          <p:cNvSpPr/>
          <p:nvPr/>
        </p:nvSpPr>
        <p:spPr>
          <a:xfrm>
            <a:off x="1515763" y="958390"/>
            <a:ext cx="82790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มิติการปฏิบัติการพัฒนาหน่วย </a:t>
            </a:r>
            <a:r>
              <a:rPr lang="th-TH" sz="3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ตัวชี้วัดที่ ๘ ระดับความสำเร็จของการเสริมสร้างวัฒนธรรมองค์กร ทอ.ของหน่วยงาน</a:t>
            </a:r>
          </a:p>
        </p:txBody>
      </p:sp>
      <p:pic>
        <p:nvPicPr>
          <p:cNvPr id="12" name="รูปภาพ 11"/>
          <p:cNvPicPr/>
          <p:nvPr/>
        </p:nvPicPr>
        <p:blipFill>
          <a:blip r:embed="rId5"/>
          <a:srcRect l="28921" t="18719" r="26019" b="15418"/>
          <a:stretch>
            <a:fillRect/>
          </a:stretch>
        </p:blipFill>
        <p:spPr bwMode="auto">
          <a:xfrm>
            <a:off x="1620509" y="1942705"/>
            <a:ext cx="7861242" cy="402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สี่เหลี่ยมผืนผ้า 12"/>
          <p:cNvSpPr/>
          <p:nvPr/>
        </p:nvSpPr>
        <p:spPr>
          <a:xfrm>
            <a:off x="7404100" y="5914596"/>
            <a:ext cx="4787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ผู้กำกับดูแลตัวชี้วัด </a:t>
            </a:r>
            <a:r>
              <a:rPr lang="th-TH" sz="2000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2400" b="1" kern="0" dirty="0" err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น.อ.</a:t>
            </a:r>
            <a:r>
              <a:rPr lang="th-TH" sz="2400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หญิง นิศานาถ  </a:t>
            </a:r>
            <a:r>
              <a:rPr lang="th-TH" sz="2400" b="1" kern="0" dirty="0" err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เสาว</a:t>
            </a:r>
            <a:r>
              <a:rPr lang="th-TH" sz="2400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มล</a:t>
            </a:r>
            <a:endParaRPr lang="th-TH" sz="2400" b="1" kern="0" dirty="0">
              <a:solidFill>
                <a:sysClr val="windowText" lastClr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รูปภาพ 10"/>
          <p:cNvPicPr/>
          <p:nvPr/>
        </p:nvPicPr>
        <p:blipFill>
          <a:blip r:embed="rId5"/>
          <a:srcRect l="30173" t="16749" r="27535" b="18382"/>
          <a:stretch>
            <a:fillRect/>
          </a:stretch>
        </p:blipFill>
        <p:spPr bwMode="auto">
          <a:xfrm>
            <a:off x="1672282" y="1103871"/>
            <a:ext cx="8353167" cy="525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รูปภาพ 10"/>
          <p:cNvPicPr/>
          <p:nvPr/>
        </p:nvPicPr>
        <p:blipFill>
          <a:blip r:embed="rId5"/>
          <a:srcRect l="28646" t="16995" r="25743" b="15759"/>
          <a:stretch>
            <a:fillRect/>
          </a:stretch>
        </p:blipFill>
        <p:spPr bwMode="auto">
          <a:xfrm>
            <a:off x="1644964" y="1055202"/>
            <a:ext cx="8429684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09643" y="906587"/>
            <a:ext cx="8352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th-TH" sz="40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การดำเนินการเสริมสร้างวัฒนธรรมองค์กร กง.ทอ. ปี ๖๔</a:t>
            </a:r>
          </a:p>
        </p:txBody>
      </p:sp>
      <p:sp>
        <p:nvSpPr>
          <p:cNvPr id="13" name="สี่เหลี่ยมผืนผ้า 9"/>
          <p:cNvSpPr>
            <a:spLocks noChangeArrowheads="1"/>
          </p:cNvSpPr>
          <p:nvPr/>
        </p:nvSpPr>
        <p:spPr bwMode="auto">
          <a:xfrm>
            <a:off x="5123934" y="2200307"/>
            <a:ext cx="626899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lvl="3" algn="thaiDist">
              <a:buFont typeface="Arial" pitchFamily="34" charset="0"/>
              <a:buChar char="•"/>
            </a:pPr>
            <a:r>
              <a:rPr lang="th-TH" alt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altLang="th-TH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alt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กง.ทอ.ดำเนินการปรับปรุงแผนการเสริมสร้างวัฒนธรรม</a:t>
            </a:r>
            <a:r>
              <a:rPr lang="th-TH" altLang="th-TH" b="1" spc="-5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องค์กรของ กง.ทอ.พ.ศ.๒๕๖๓ – ๒๕๖๕ </a:t>
            </a:r>
            <a:r>
              <a:rPr lang="th-TH" alt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ให้สอดคล้องกับแผนเสริมสร้าง</a:t>
            </a:r>
            <a:r>
              <a:rPr lang="th-TH" altLang="th-TH" b="1" spc="-4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วัฒนธรรมองค์กร ทอ.เรียบร้อยแล้ว</a:t>
            </a:r>
            <a:endParaRPr lang="th-TH" altLang="th-TH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457200" lvl="3"/>
            <a:endParaRPr lang="en-US" alt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1" name="รูปภาพ 10"/>
          <p:cNvPicPr/>
          <p:nvPr/>
        </p:nvPicPr>
        <p:blipFill>
          <a:blip r:embed="rId5"/>
          <a:srcRect l="33443" t="10658" r="33464" b="7578"/>
          <a:stretch>
            <a:fillRect/>
          </a:stretch>
        </p:blipFill>
        <p:spPr bwMode="auto">
          <a:xfrm>
            <a:off x="1631092" y="1633141"/>
            <a:ext cx="3295135" cy="473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15107" y="980729"/>
            <a:ext cx="71048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th-TH" sz="32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คำสั่งแต่งตั้งเจ้าหน้าที่ดำเนินงานวัฒนธรรมองค์กร ของ กง.ทอ.</a:t>
            </a:r>
          </a:p>
        </p:txBody>
      </p:sp>
      <p:pic>
        <p:nvPicPr>
          <p:cNvPr id="12" name="รูปภาพ 11"/>
          <p:cNvPicPr/>
          <p:nvPr/>
        </p:nvPicPr>
        <p:blipFill>
          <a:blip r:embed="rId5"/>
          <a:srcRect l="32665" t="10843" r="33784" b="5006"/>
          <a:stretch>
            <a:fillRect/>
          </a:stretch>
        </p:blipFill>
        <p:spPr bwMode="auto">
          <a:xfrm>
            <a:off x="1691557" y="1538790"/>
            <a:ext cx="4429156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รูปภาพ 12"/>
          <p:cNvPicPr/>
          <p:nvPr/>
        </p:nvPicPr>
        <p:blipFill>
          <a:blip r:embed="rId6"/>
          <a:srcRect l="32665" t="12321" r="33782" b="4764"/>
          <a:stretch>
            <a:fillRect/>
          </a:stretch>
        </p:blipFill>
        <p:spPr bwMode="auto">
          <a:xfrm>
            <a:off x="6148261" y="1547030"/>
            <a:ext cx="4214842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สี่เหลี่ยมผืนผ้ามุมมน 8"/>
          <p:cNvSpPr/>
          <p:nvPr/>
        </p:nvSpPr>
        <p:spPr>
          <a:xfrm>
            <a:off x="1153297" y="888185"/>
            <a:ext cx="8678862" cy="784225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 anchorCtr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การควบคุมภายใน กง.ทอ.ปี ๖๔</a:t>
            </a:r>
            <a:endParaRPr lang="en-US" sz="40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2" name="รูปภาพ 11"/>
          <p:cNvPicPr/>
          <p:nvPr/>
        </p:nvPicPr>
        <p:blipFill>
          <a:blip r:embed="rId5"/>
          <a:srcRect l="33219" t="10104" r="33784" b="5125"/>
          <a:stretch>
            <a:fillRect/>
          </a:stretch>
        </p:blipFill>
        <p:spPr bwMode="auto">
          <a:xfrm>
            <a:off x="1804087" y="1566206"/>
            <a:ext cx="4228844" cy="480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รูปภาพ 12"/>
          <p:cNvPicPr/>
          <p:nvPr/>
        </p:nvPicPr>
        <p:blipFill>
          <a:blip r:embed="rId6"/>
          <a:srcRect l="32814" t="12334" r="33889" b="5027"/>
          <a:stretch>
            <a:fillRect/>
          </a:stretch>
        </p:blipFill>
        <p:spPr bwMode="auto">
          <a:xfrm>
            <a:off x="6054941" y="1574444"/>
            <a:ext cx="4028172" cy="48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สี่เหลี่ยมผืนผ้ามุมมน 8"/>
          <p:cNvSpPr/>
          <p:nvPr/>
        </p:nvSpPr>
        <p:spPr>
          <a:xfrm>
            <a:off x="1210962" y="822282"/>
            <a:ext cx="8678862" cy="784225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 anchorCtr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การควบคุมภายใน กง.ทอ.ปี ๖๔</a:t>
            </a:r>
            <a:endParaRPr lang="en-US" sz="40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2" name="รูปภาพ 11"/>
          <p:cNvPicPr/>
          <p:nvPr/>
        </p:nvPicPr>
        <p:blipFill>
          <a:blip r:embed="rId5"/>
          <a:srcRect l="33219" t="13307" r="33784" b="3646"/>
          <a:stretch>
            <a:fillRect/>
          </a:stretch>
        </p:blipFill>
        <p:spPr bwMode="auto">
          <a:xfrm>
            <a:off x="1519084" y="1566207"/>
            <a:ext cx="3876700" cy="4801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สี่เหลี่ยมผืนผ้า 9"/>
          <p:cNvSpPr>
            <a:spLocks noChangeArrowheads="1"/>
          </p:cNvSpPr>
          <p:nvPr/>
        </p:nvSpPr>
        <p:spPr bwMode="auto">
          <a:xfrm>
            <a:off x="5326378" y="2273962"/>
            <a:ext cx="605007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lvl="3" algn="thaiDist">
              <a:buFont typeface="Arial" pitchFamily="34" charset="0"/>
              <a:buChar char="•"/>
            </a:pPr>
            <a:r>
              <a:rPr lang="th-TH" alt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กง.ทอ.รายงานผลการประเมินการควบคุมภายใน    ของ กง.ทอ.ปี ๖๓  แบบ </a:t>
            </a:r>
            <a:r>
              <a:rPr lang="th-TH" altLang="th-TH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ปค.</a:t>
            </a:r>
            <a:r>
              <a:rPr lang="th-TH" alt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๔-๑ และ แบบ </a:t>
            </a:r>
            <a:r>
              <a:rPr lang="th-TH" altLang="th-TH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ปค.</a:t>
            </a:r>
            <a:r>
              <a:rPr lang="th-TH" alt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๕-๑   ส่งให้ </a:t>
            </a:r>
            <a:r>
              <a:rPr lang="th-TH" altLang="th-TH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สปช.</a:t>
            </a:r>
            <a:r>
              <a:rPr lang="th-TH" alt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ทอ.เรียบร้อยแล้ว เมื่อ ๓๑ ส.ค.๖๓</a:t>
            </a:r>
          </a:p>
          <a:p>
            <a:pPr marL="457200" lvl="3"/>
            <a:endParaRPr lang="en-US" alt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5931739" y="5896145"/>
            <a:ext cx="29738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altLang="th-TH" sz="2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หน่วยงานที่รับผิดชอบ </a:t>
            </a:r>
            <a:r>
              <a:rPr lang="en-US" altLang="th-TH" sz="2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altLang="th-TH" sz="2400" b="1" dirty="0" err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สปช</a:t>
            </a:r>
            <a:r>
              <a:rPr lang="th-TH" altLang="th-TH" sz="2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.ทอ.</a:t>
            </a:r>
          </a:p>
        </p:txBody>
      </p:sp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/>
          <a:srcRect l="12455" r="12727"/>
          <a:stretch/>
        </p:blipFill>
        <p:spPr bwMode="auto">
          <a:xfrm>
            <a:off x="1532238" y="1002532"/>
            <a:ext cx="8956965" cy="537355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สี่เหลี่ยมผืนผ้ามุมมน 8"/>
          <p:cNvSpPr/>
          <p:nvPr/>
        </p:nvSpPr>
        <p:spPr>
          <a:xfrm>
            <a:off x="1416907" y="2601698"/>
            <a:ext cx="9144000" cy="1736725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วาระที่ ๒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เลขานุการฯ ชี้แจง</a:t>
            </a:r>
          </a:p>
        </p:txBody>
      </p:sp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สี่เหลี่ยมผืนผ้ามุมมน 8"/>
          <p:cNvSpPr/>
          <p:nvPr/>
        </p:nvSpPr>
        <p:spPr>
          <a:xfrm>
            <a:off x="1535757" y="985838"/>
            <a:ext cx="8678863" cy="784225"/>
          </a:xfrm>
          <a:prstGeom prst="roundRect">
            <a:avLst/>
          </a:prstGeom>
          <a:solidFill>
            <a:srgbClr val="005BD3">
              <a:alpha val="77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 anchorCtr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การควบคุมภายใน กง.ทอ.ปี ๖๔</a:t>
            </a:r>
            <a:endParaRPr lang="en-US" sz="40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12" name="ตาราง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37018550"/>
              </p:ext>
            </p:extLst>
          </p:nvPr>
        </p:nvGraphicFramePr>
        <p:xfrm>
          <a:off x="1202724" y="1804085"/>
          <a:ext cx="9679460" cy="4572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24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669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97294">
                <a:tc rowSpan="2"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TH SarabunPSK" pitchFamily="34" charset="-34"/>
                          <a:cs typeface="TH SarabunPSK" pitchFamily="34" charset="-34"/>
                        </a:rPr>
                        <a:t>การปฏิบัติ</a:t>
                      </a:r>
                    </a:p>
                  </a:txBody>
                  <a:tcPr marL="91455" marR="91455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TH SarabunPSK" pitchFamily="34" charset="-34"/>
                          <a:cs typeface="TH SarabunPSK" pitchFamily="34" charset="-34"/>
                        </a:rPr>
                        <a:t>กำหนดส่งเอกสารการปฏิบัติ</a:t>
                      </a:r>
                    </a:p>
                  </a:txBody>
                  <a:tcPr marL="91455" marR="91455" marT="45726" marB="4572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8919">
                <a:tc vMerge="1">
                  <a:txBody>
                    <a:bodyPr/>
                    <a:lstStyle/>
                    <a:p>
                      <a:pPr algn="ctr"/>
                      <a:endParaRPr lang="th-TH" sz="32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ปี ๒๕๖๔</a:t>
                      </a:r>
                    </a:p>
                  </a:txBody>
                  <a:tcPr marL="91455" marR="91455" marT="45726" marB="45726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62976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itchFamily="34" charset="-34"/>
                          <a:cs typeface="TH SarabunPSK" pitchFamily="34" charset="-34"/>
                        </a:rPr>
                        <a:t>รายงานผลการดำเนินการตามแผนการควบคุมภายในของ</a:t>
                      </a:r>
                      <a:r>
                        <a:rPr lang="th-TH" sz="2400" baseline="0" dirty="0">
                          <a:latin typeface="TH SarabunPSK" pitchFamily="34" charset="-34"/>
                          <a:cs typeface="TH SarabunPSK" pitchFamily="34" charset="-34"/>
                        </a:rPr>
                        <a:t> กง.ทอ.ปี ๖๓ (</a:t>
                      </a:r>
                      <a:r>
                        <a:rPr lang="th-TH" sz="2400" baseline="0" dirty="0" err="1">
                          <a:latin typeface="TH SarabunPSK" pitchFamily="34" charset="-34"/>
                          <a:cs typeface="TH SarabunPSK" pitchFamily="34" charset="-34"/>
                        </a:rPr>
                        <a:t>ปค.</a:t>
                      </a:r>
                      <a:r>
                        <a:rPr lang="th-TH" sz="2400" baseline="0" dirty="0">
                          <a:latin typeface="TH SarabunPSK" pitchFamily="34" charset="-34"/>
                          <a:cs typeface="TH SarabunPSK" pitchFamily="34" charset="-34"/>
                        </a:rPr>
                        <a:t>๔-๑ และ </a:t>
                      </a:r>
                      <a:r>
                        <a:rPr lang="th-TH" sz="2400" baseline="0" dirty="0" err="1">
                          <a:latin typeface="TH SarabunPSK" pitchFamily="34" charset="-34"/>
                          <a:cs typeface="TH SarabunPSK" pitchFamily="34" charset="-34"/>
                        </a:rPr>
                        <a:t>ปค.</a:t>
                      </a:r>
                      <a:r>
                        <a:rPr lang="th-TH" sz="2400" baseline="0" dirty="0">
                          <a:latin typeface="TH SarabunPSK" pitchFamily="34" charset="-34"/>
                          <a:cs typeface="TH SarabunPSK" pitchFamily="34" charset="-34"/>
                        </a:rPr>
                        <a:t>๕-๑)</a:t>
                      </a:r>
                    </a:p>
                  </a:txBody>
                  <a:tcPr marL="91455" marR="91455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PSK" pitchFamily="34" charset="-34"/>
                          <a:cs typeface="TH SarabunPSK" pitchFamily="34" charset="-34"/>
                        </a:rPr>
                        <a:t>ภายใน</a:t>
                      </a:r>
                      <a:r>
                        <a:rPr lang="th-TH" sz="2400" baseline="0" dirty="0">
                          <a:latin typeface="TH SarabunPSK" pitchFamily="34" charset="-34"/>
                          <a:cs typeface="TH SarabunPSK" pitchFamily="34" charset="-34"/>
                        </a:rPr>
                        <a:t> เดือน ๓๑ ส.ค.๖๓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55" marR="91455" marT="45726" marB="45726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4938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itchFamily="34" charset="-34"/>
                          <a:cs typeface="TH SarabunPSK" pitchFamily="34" charset="-34"/>
                        </a:rPr>
                        <a:t>รายงานผลการดำเนินงานรอบ ๖ เดือน </a:t>
                      </a:r>
                    </a:p>
                  </a:txBody>
                  <a:tcPr marL="91455" marR="91455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PSK" pitchFamily="34" charset="-34"/>
                          <a:cs typeface="TH SarabunPSK" pitchFamily="34" charset="-34"/>
                        </a:rPr>
                        <a:t>ภายใน เดือน เม.ย.๖๔</a:t>
                      </a:r>
                    </a:p>
                  </a:txBody>
                  <a:tcPr marL="91455" marR="91455" marT="45726" marB="45726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62976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itchFamily="34" charset="-34"/>
                          <a:cs typeface="TH SarabunPSK" pitchFamily="34" charset="-34"/>
                        </a:rPr>
                        <a:t>รายงานผลการดำเนินการตามแผนการควบคุมภายในของ</a:t>
                      </a:r>
                      <a:r>
                        <a:rPr lang="th-TH" sz="2400" baseline="0" dirty="0">
                          <a:latin typeface="TH SarabunPSK" pitchFamily="34" charset="-34"/>
                          <a:cs typeface="TH SarabunPSK" pitchFamily="34" charset="-34"/>
                        </a:rPr>
                        <a:t> กง.ทอ.ปี ๖๔ (</a:t>
                      </a:r>
                      <a:r>
                        <a:rPr lang="th-TH" sz="2400" baseline="0" dirty="0" err="1">
                          <a:latin typeface="TH SarabunPSK" pitchFamily="34" charset="-34"/>
                          <a:cs typeface="TH SarabunPSK" pitchFamily="34" charset="-34"/>
                        </a:rPr>
                        <a:t>ปค.</a:t>
                      </a:r>
                      <a:r>
                        <a:rPr lang="th-TH" sz="2400" baseline="0" dirty="0">
                          <a:latin typeface="TH SarabunPSK" pitchFamily="34" charset="-34"/>
                          <a:cs typeface="TH SarabunPSK" pitchFamily="34" charset="-34"/>
                        </a:rPr>
                        <a:t>๔-๑ และ </a:t>
                      </a:r>
                      <a:r>
                        <a:rPr lang="th-TH" sz="2400" baseline="0" dirty="0" err="1">
                          <a:latin typeface="TH SarabunPSK" pitchFamily="34" charset="-34"/>
                          <a:cs typeface="TH SarabunPSK" pitchFamily="34" charset="-34"/>
                        </a:rPr>
                        <a:t>ปค.</a:t>
                      </a:r>
                      <a:r>
                        <a:rPr lang="th-TH" sz="2400" baseline="0" dirty="0">
                          <a:latin typeface="TH SarabunPSK" pitchFamily="34" charset="-34"/>
                          <a:cs typeface="TH SarabunPSK" pitchFamily="34" charset="-34"/>
                        </a:rPr>
                        <a:t>๕-๑)</a:t>
                      </a:r>
                    </a:p>
                  </a:txBody>
                  <a:tcPr marL="91455" marR="91455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PSK" pitchFamily="34" charset="-34"/>
                          <a:cs typeface="TH SarabunPSK" pitchFamily="34" charset="-34"/>
                        </a:rPr>
                        <a:t>ภายใน</a:t>
                      </a:r>
                      <a:r>
                        <a:rPr lang="th-TH" sz="2400" baseline="0" dirty="0">
                          <a:latin typeface="TH SarabunPSK" pitchFamily="34" charset="-34"/>
                          <a:cs typeface="TH SarabunPSK" pitchFamily="34" charset="-34"/>
                        </a:rPr>
                        <a:t> เดือน ก.ย.๖๔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55" marR="91455" marT="45726" marB="45726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7449">
                <a:tc>
                  <a:txBody>
                    <a:bodyPr/>
                    <a:lstStyle/>
                    <a:p>
                      <a:pPr algn="l"/>
                      <a:r>
                        <a:rPr lang="th-TH" sz="2400" dirty="0">
                          <a:latin typeface="TH SarabunPSK" pitchFamily="34" charset="-34"/>
                          <a:cs typeface="TH SarabunPSK" pitchFamily="34" charset="-34"/>
                        </a:rPr>
                        <a:t>แบบประเมินองค์ประกอบของการควบคุมภายใน</a:t>
                      </a:r>
                    </a:p>
                  </a:txBody>
                  <a:tcPr marL="91455" marR="91455" marT="45726" marB="45726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spc="-40" dirty="0">
                          <a:latin typeface="TH SarabunPSK" pitchFamily="34" charset="-34"/>
                          <a:cs typeface="TH SarabunPSK" pitchFamily="34" charset="-34"/>
                        </a:rPr>
                        <a:t>จัดเก็บไว้ที่</a:t>
                      </a:r>
                      <a:r>
                        <a:rPr lang="th-TH" sz="2400" spc="-40" baseline="0" dirty="0">
                          <a:latin typeface="TH SarabunPSK" pitchFamily="34" charset="-34"/>
                          <a:cs typeface="TH SarabunPSK" pitchFamily="34" charset="-34"/>
                        </a:rPr>
                        <a:t> กง.ทอ.สำหรับผู้ตรวจสอบภายใน ทอ.ขอเรียกดู</a:t>
                      </a:r>
                      <a:endParaRPr lang="th-TH" sz="2400" spc="-4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55" marR="91455" marT="45726" marB="45726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97449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itchFamily="34" charset="-34"/>
                          <a:cs typeface="TH SarabunPSK" pitchFamily="34" charset="-34"/>
                        </a:rPr>
                        <a:t>แบบสอบถามการควบภายใน</a:t>
                      </a:r>
                    </a:p>
                  </a:txBody>
                  <a:tcPr marL="91455" marR="91455" marT="45726" marB="45726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dirty="0">
                          <a:latin typeface="TH SarabunPSK" pitchFamily="34" charset="-34"/>
                          <a:cs typeface="TH SarabunPSK" pitchFamily="34" charset="-34"/>
                        </a:rPr>
                        <a:t>จัดเก็บไว้ที่ กง.ทอ.สำหรับผู้ตรวจสอบภายใน</a:t>
                      </a:r>
                      <a:r>
                        <a:rPr lang="th-TH" sz="2400" baseline="0" dirty="0">
                          <a:latin typeface="TH SarabunPSK" pitchFamily="34" charset="-34"/>
                          <a:cs typeface="TH SarabunPSK" pitchFamily="34" charset="-34"/>
                        </a:rPr>
                        <a:t> ทอ.ขอเรียกดู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55" marR="91455" marT="45726" marB="45726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สี่เหลี่ยมผืนผ้ามุมมน 8"/>
          <p:cNvSpPr/>
          <p:nvPr/>
        </p:nvSpPr>
        <p:spPr>
          <a:xfrm>
            <a:off x="1606791" y="887687"/>
            <a:ext cx="8678862" cy="784225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 anchorCtr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การบริหารความเสี่ยง ของ กง.ทอ.ปี ๖๔</a:t>
            </a:r>
            <a:endParaRPr lang="en-US" sz="40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2" name="รูปภาพ 11"/>
          <p:cNvPicPr/>
          <p:nvPr/>
        </p:nvPicPr>
        <p:blipFill>
          <a:blip r:embed="rId5"/>
          <a:srcRect l="33377" t="11084" r="34618" b="6405"/>
          <a:stretch>
            <a:fillRect/>
          </a:stretch>
        </p:blipFill>
        <p:spPr bwMode="auto">
          <a:xfrm>
            <a:off x="1935892" y="1590922"/>
            <a:ext cx="4135394" cy="480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รูปภาพ 12"/>
          <p:cNvPicPr/>
          <p:nvPr/>
        </p:nvPicPr>
        <p:blipFill>
          <a:blip r:embed="rId6"/>
          <a:srcRect l="32942" t="13542" r="33507" b="3976"/>
          <a:stretch>
            <a:fillRect/>
          </a:stretch>
        </p:blipFill>
        <p:spPr bwMode="auto">
          <a:xfrm>
            <a:off x="6076952" y="1590921"/>
            <a:ext cx="3932021" cy="4818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สี่เหลี่ยมผืนผ้ามุมมน 8"/>
          <p:cNvSpPr/>
          <p:nvPr/>
        </p:nvSpPr>
        <p:spPr>
          <a:xfrm>
            <a:off x="1684210" y="921136"/>
            <a:ext cx="8678863" cy="784225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 anchorCtr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การบริหารความเสี่ยง ของ กง.ทอ.ปี พ.ศ.๒๕๖๔</a:t>
            </a:r>
            <a:endParaRPr lang="en-US" sz="40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12" name="ตาราง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21535338"/>
              </p:ext>
            </p:extLst>
          </p:nvPr>
        </p:nvGraphicFramePr>
        <p:xfrm>
          <a:off x="2018271" y="1632485"/>
          <a:ext cx="8237838" cy="4718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30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447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14656">
                <a:tc rowSpan="2">
                  <a:txBody>
                    <a:bodyPr/>
                    <a:lstStyle/>
                    <a:p>
                      <a:pPr algn="ctr"/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/>
                      <a:r>
                        <a:rPr lang="th-TH" sz="2400" dirty="0">
                          <a:latin typeface="TH SarabunPSK" pitchFamily="34" charset="-34"/>
                          <a:cs typeface="TH SarabunPSK" pitchFamily="34" charset="-34"/>
                        </a:rPr>
                        <a:t>การปฏิบัติ</a:t>
                      </a:r>
                    </a:p>
                  </a:txBody>
                  <a:tcPr marL="91442" marR="91442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PSK" pitchFamily="34" charset="-34"/>
                          <a:cs typeface="TH SarabunPSK" pitchFamily="34" charset="-34"/>
                        </a:rPr>
                        <a:t>กำหนดส่งเอกสารการปฏิบัติ</a:t>
                      </a:r>
                    </a:p>
                  </a:txBody>
                  <a:tcPr marL="91442" marR="91442" marT="45715" marB="4571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1901">
                <a:tc vMerge="1">
                  <a:txBody>
                    <a:bodyPr/>
                    <a:lstStyle/>
                    <a:p>
                      <a:pPr algn="ctr"/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TH SarabunPSK" pitchFamily="34" charset="-34"/>
                          <a:cs typeface="TH SarabunPSK" pitchFamily="34" charset="-34"/>
                        </a:rPr>
                        <a:t>ปี ๒๕๖๔</a:t>
                      </a:r>
                    </a:p>
                  </a:txBody>
                  <a:tcPr marL="91442" marR="91442" marT="45715" marB="4571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15670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itchFamily="34" charset="-34"/>
                          <a:cs typeface="TH SarabunPSK" pitchFamily="34" charset="-34"/>
                        </a:rPr>
                        <a:t>จัดทำรายงานระบุและวิเคราะห์ความเสี่ยง (</a:t>
                      </a:r>
                      <a:r>
                        <a:rPr lang="en-US" sz="2400" dirty="0">
                          <a:latin typeface="TH SarabunPSK" pitchFamily="34" charset="-34"/>
                          <a:cs typeface="TH SarabunPSK" pitchFamily="34" charset="-34"/>
                        </a:rPr>
                        <a:t>R1)</a:t>
                      </a:r>
                      <a:r>
                        <a:rPr lang="en-US" sz="2400" baseline="0" dirty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400" baseline="0" dirty="0">
                          <a:latin typeface="TH SarabunPSK" pitchFamily="34" charset="-34"/>
                          <a:cs typeface="TH SarabunPSK" pitchFamily="34" charset="-34"/>
                        </a:rPr>
                        <a:t>(</a:t>
                      </a:r>
                      <a:r>
                        <a:rPr lang="en-US" sz="2400" baseline="0" dirty="0">
                          <a:latin typeface="TH SarabunPSK" pitchFamily="34" charset="-34"/>
                          <a:cs typeface="TH SarabunPSK" pitchFamily="34" charset="-34"/>
                        </a:rPr>
                        <a:t>R2</a:t>
                      </a:r>
                      <a:r>
                        <a:rPr lang="th-TH" sz="2400" baseline="0" dirty="0">
                          <a:latin typeface="TH SarabunPSK" pitchFamily="34" charset="-34"/>
                          <a:cs typeface="TH SarabunPSK" pitchFamily="34" charset="-34"/>
                        </a:rPr>
                        <a:t>) </a:t>
                      </a:r>
                      <a:r>
                        <a:rPr lang="th-TH" sz="2400" dirty="0">
                          <a:latin typeface="TH SarabunPSK" pitchFamily="34" charset="-34"/>
                          <a:cs typeface="TH SarabunPSK" pitchFamily="34" charset="-34"/>
                        </a:rPr>
                        <a:t>แผนบริหารความเสี่ยง (</a:t>
                      </a:r>
                      <a:r>
                        <a:rPr lang="en-US" sz="2400" dirty="0">
                          <a:latin typeface="TH SarabunPSK" pitchFamily="34" charset="-34"/>
                          <a:cs typeface="TH SarabunPSK" pitchFamily="34" charset="-34"/>
                        </a:rPr>
                        <a:t>R3)</a:t>
                      </a:r>
                      <a:r>
                        <a:rPr lang="en-US" sz="2400" baseline="0" dirty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400" baseline="0" dirty="0">
                          <a:latin typeface="TH SarabunPSK" pitchFamily="34" charset="-34"/>
                          <a:cs typeface="TH SarabunPSK" pitchFamily="34" charset="-34"/>
                        </a:rPr>
                        <a:t>และสรุปผล</a:t>
                      </a:r>
                      <a:br>
                        <a:rPr lang="th-TH" sz="2400" baseline="0" dirty="0"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2400" baseline="0" dirty="0">
                          <a:latin typeface="TH SarabunPSK" pitchFamily="34" charset="-34"/>
                          <a:cs typeface="TH SarabunPSK" pitchFamily="34" charset="-34"/>
                        </a:rPr>
                        <a:t>แผนบริหารความเสี่ยง </a:t>
                      </a:r>
                      <a:r>
                        <a:rPr lang="en-US" sz="2400" baseline="0" dirty="0">
                          <a:latin typeface="TH SarabunPSK" pitchFamily="34" charset="-34"/>
                          <a:cs typeface="TH SarabunPSK" pitchFamily="34" charset="-34"/>
                        </a:rPr>
                        <a:t>(RB)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2" marR="91442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PSK" pitchFamily="34" charset="-34"/>
                          <a:cs typeface="TH SarabunPSK" pitchFamily="34" charset="-34"/>
                        </a:rPr>
                        <a:t>ภายใน ๓๐ ก.ย.๖๓</a:t>
                      </a:r>
                    </a:p>
                  </a:txBody>
                  <a:tcPr marL="91442" marR="91442" marT="45715" marB="4571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26391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itchFamily="34" charset="-34"/>
                          <a:cs typeface="TH SarabunPSK" pitchFamily="34" charset="-34"/>
                        </a:rPr>
                        <a:t>จัดทำแบบรายงานติดตามผลการบริหารความเสี่ยง</a:t>
                      </a:r>
                      <a:r>
                        <a:rPr lang="th-TH" sz="2400" baseline="0" dirty="0">
                          <a:latin typeface="TH SarabunPSK" pitchFamily="34" charset="-34"/>
                          <a:cs typeface="TH SarabunPSK" pitchFamily="34" charset="-34"/>
                        </a:rPr>
                        <a:t> (</a:t>
                      </a:r>
                      <a:r>
                        <a:rPr lang="en-US" sz="2400" baseline="0" dirty="0">
                          <a:latin typeface="TH SarabunPSK" pitchFamily="34" charset="-34"/>
                          <a:cs typeface="TH SarabunPSK" pitchFamily="34" charset="-34"/>
                        </a:rPr>
                        <a:t>R4</a:t>
                      </a:r>
                      <a:r>
                        <a:rPr lang="th-TH" sz="2400" baseline="0" dirty="0">
                          <a:latin typeface="TH SarabunPSK" pitchFamily="34" charset="-34"/>
                          <a:cs typeface="TH SarabunPSK" pitchFamily="34" charset="-34"/>
                        </a:rPr>
                        <a:t>)</a:t>
                      </a:r>
                      <a:r>
                        <a:rPr lang="en-US" sz="2400" baseline="0" dirty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400" baseline="0" dirty="0">
                          <a:latin typeface="TH SarabunPSK" pitchFamily="34" charset="-34"/>
                          <a:cs typeface="TH SarabunPSK" pitchFamily="34" charset="-34"/>
                        </a:rPr>
                        <a:t>รอบ ๖ เดือน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2" marR="91442" marT="45715" marB="4571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>
                          <a:latin typeface="TH SarabunPSK" pitchFamily="34" charset="-34"/>
                          <a:cs typeface="TH SarabunPSK" pitchFamily="34" charset="-34"/>
                        </a:rPr>
                        <a:t>ภายใน ๓๑ มี.ค.๖๔</a:t>
                      </a:r>
                    </a:p>
                  </a:txBody>
                  <a:tcPr marL="91442" marR="91442" marT="45715" marB="4571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10270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itchFamily="34" charset="-34"/>
                          <a:cs typeface="TH SarabunPSK" pitchFamily="34" charset="-34"/>
                        </a:rPr>
                        <a:t>จัดทำแบบรายงานติดตามผลการบริหารความเสี่ยง</a:t>
                      </a:r>
                      <a:r>
                        <a:rPr lang="th-TH" sz="2400" baseline="0" dirty="0">
                          <a:latin typeface="TH SarabunPSK" pitchFamily="34" charset="-34"/>
                          <a:cs typeface="TH SarabunPSK" pitchFamily="34" charset="-34"/>
                        </a:rPr>
                        <a:t> (</a:t>
                      </a:r>
                      <a:r>
                        <a:rPr lang="en-US" sz="2400" baseline="0" dirty="0">
                          <a:latin typeface="TH SarabunPSK" pitchFamily="34" charset="-34"/>
                          <a:cs typeface="TH SarabunPSK" pitchFamily="34" charset="-34"/>
                        </a:rPr>
                        <a:t>R4</a:t>
                      </a:r>
                      <a:r>
                        <a:rPr lang="th-TH" sz="2400" baseline="0" dirty="0">
                          <a:latin typeface="TH SarabunPSK" pitchFamily="34" charset="-34"/>
                          <a:cs typeface="TH SarabunPSK" pitchFamily="34" charset="-34"/>
                        </a:rPr>
                        <a:t>)</a:t>
                      </a:r>
                      <a:r>
                        <a:rPr lang="en-US" sz="2400" baseline="0" dirty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400" baseline="0" dirty="0">
                          <a:latin typeface="TH SarabunPSK" pitchFamily="34" charset="-34"/>
                          <a:cs typeface="TH SarabunPSK" pitchFamily="34" charset="-34"/>
                        </a:rPr>
                        <a:t>รอบ ๑๒ เดือน 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2" marR="91442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PSK" pitchFamily="34" charset="-34"/>
                          <a:cs typeface="TH SarabunPSK" pitchFamily="34" charset="-34"/>
                        </a:rPr>
                        <a:t>ภายใน ๓๐ ก.ย.๖๔</a:t>
                      </a:r>
                    </a:p>
                    <a:p>
                      <a:pPr algn="ctr"/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2" marR="91442" marT="45715" marB="4571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สี่เหลี่ยมผืนผ้ามุมมน 8"/>
          <p:cNvSpPr/>
          <p:nvPr/>
        </p:nvSpPr>
        <p:spPr>
          <a:xfrm>
            <a:off x="1464491" y="781092"/>
            <a:ext cx="8964612" cy="784225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 anchorCtr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มาตรฐานงาน กง.ทอ.</a:t>
            </a:r>
            <a:endParaRPr lang="en-US" sz="40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2" name="รูปภาพ 11"/>
          <p:cNvPicPr/>
          <p:nvPr/>
        </p:nvPicPr>
        <p:blipFill>
          <a:blip r:embed="rId5"/>
          <a:srcRect l="33494" t="10596" r="34419" b="6359"/>
          <a:stretch>
            <a:fillRect/>
          </a:stretch>
        </p:blipFill>
        <p:spPr bwMode="auto">
          <a:xfrm>
            <a:off x="1670067" y="1505841"/>
            <a:ext cx="3783381" cy="486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สี่เหลี่ยมผืนผ้า 9"/>
          <p:cNvSpPr>
            <a:spLocks noChangeArrowheads="1"/>
          </p:cNvSpPr>
          <p:nvPr/>
        </p:nvSpPr>
        <p:spPr bwMode="auto">
          <a:xfrm>
            <a:off x="5776141" y="2281138"/>
            <a:ext cx="50688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/>
            <a:r>
              <a:rPr lang="th-TH" altLang="th-TH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กง.ทอ.จัดทำคู่มือมาตรฐานงาน ปี ๖๓</a:t>
            </a:r>
          </a:p>
          <a:p>
            <a:pPr marL="0" lvl="2"/>
            <a:r>
              <a:rPr lang="th-TH" altLang="th-TH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ส่ง </a:t>
            </a:r>
            <a:r>
              <a:rPr lang="th-TH" altLang="th-TH" b="1" dirty="0" err="1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กพ.</a:t>
            </a:r>
            <a:r>
              <a:rPr lang="th-TH" altLang="th-TH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ทอ.เรียบร้อยแล้ว เมื่อ ๑๔ ส.ค.๖๓</a:t>
            </a: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5916183" y="5840198"/>
            <a:ext cx="28717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altLang="th-TH" sz="2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หน่วยงานที่รับผิดชอบ </a:t>
            </a:r>
            <a:r>
              <a:rPr lang="en-US" altLang="th-TH" sz="2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altLang="th-TH" sz="2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กพ.ทอ.</a:t>
            </a:r>
          </a:p>
        </p:txBody>
      </p:sp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สี่เหลี่ยมผืนผ้ามุมมน 8"/>
          <p:cNvSpPr/>
          <p:nvPr/>
        </p:nvSpPr>
        <p:spPr>
          <a:xfrm>
            <a:off x="1316210" y="888185"/>
            <a:ext cx="8964612" cy="784225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 anchorCtr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ศูนย์ประสานราชการใสสะอาด กง.ทอ.ปี ๖๔</a:t>
            </a:r>
            <a:endParaRPr lang="en-US" sz="40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2" name="รูปภาพ 11"/>
          <p:cNvPicPr/>
          <p:nvPr/>
        </p:nvPicPr>
        <p:blipFill>
          <a:blip r:embed="rId5"/>
          <a:srcRect l="33088" t="10837" r="34325" b="5385"/>
          <a:stretch>
            <a:fillRect/>
          </a:stretch>
        </p:blipFill>
        <p:spPr bwMode="auto">
          <a:xfrm>
            <a:off x="1601072" y="1557969"/>
            <a:ext cx="4239556" cy="4826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รูปภาพ 12"/>
          <p:cNvPicPr/>
          <p:nvPr/>
        </p:nvPicPr>
        <p:blipFill>
          <a:blip r:embed="rId6"/>
          <a:srcRect l="33443" t="12321" r="34201" b="3648"/>
          <a:stretch>
            <a:fillRect/>
          </a:stretch>
        </p:blipFill>
        <p:spPr bwMode="auto">
          <a:xfrm>
            <a:off x="5846291" y="1566209"/>
            <a:ext cx="4030875" cy="481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สี่เหลี่ยมผืนผ้ามุมมน 8"/>
          <p:cNvSpPr/>
          <p:nvPr/>
        </p:nvSpPr>
        <p:spPr>
          <a:xfrm>
            <a:off x="1857203" y="937612"/>
            <a:ext cx="8678863" cy="784225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 anchorCtr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ศูนย์ประสานราชการใสสะอาด กง.ทอ. ปี ๖๔</a:t>
            </a:r>
            <a:endParaRPr lang="en-US" sz="40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12" name="ตาราง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80634173"/>
              </p:ext>
            </p:extLst>
          </p:nvPr>
        </p:nvGraphicFramePr>
        <p:xfrm>
          <a:off x="1425144" y="1696993"/>
          <a:ext cx="9662986" cy="46626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44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684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92958">
                <a:tc rowSpan="2"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TH SarabunPSK" pitchFamily="34" charset="-34"/>
                          <a:cs typeface="TH SarabunPSK" pitchFamily="34" charset="-34"/>
                        </a:rPr>
                        <a:t>การปฏิบัติ</a:t>
                      </a:r>
                    </a:p>
                  </a:txBody>
                  <a:tcPr marL="91455" marR="91455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TH SarabunPSK" pitchFamily="34" charset="-34"/>
                          <a:cs typeface="TH SarabunPSK" pitchFamily="34" charset="-34"/>
                        </a:rPr>
                        <a:t>กำหนดส่งเอกสารการปฏิบัติ</a:t>
                      </a:r>
                    </a:p>
                  </a:txBody>
                  <a:tcPr marL="91455" marR="91455" marT="45726" marB="4572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92958">
                <a:tc vMerge="1">
                  <a:txBody>
                    <a:bodyPr/>
                    <a:lstStyle/>
                    <a:p>
                      <a:pPr algn="ctr"/>
                      <a:endParaRPr lang="th-TH" sz="32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ปี ๒๕๖๔</a:t>
                      </a:r>
                    </a:p>
                  </a:txBody>
                  <a:tcPr marL="91455" marR="91455" marT="45726" marB="45726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56853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itchFamily="34" charset="-34"/>
                          <a:cs typeface="TH SarabunPSK" pitchFamily="34" charset="-34"/>
                        </a:rPr>
                        <a:t>จัดทำแผนกิจกรรมการส่งเสริมคุณธรรม</a:t>
                      </a:r>
                    </a:p>
                    <a:p>
                      <a:r>
                        <a:rPr lang="th-TH" sz="2400" baseline="0" dirty="0">
                          <a:latin typeface="TH SarabunPSK" pitchFamily="34" charset="-34"/>
                          <a:cs typeface="TH SarabunPSK" pitchFamily="34" charset="-34"/>
                        </a:rPr>
                        <a:t>ความโปร่งใส และการป้องกันปราบปราม</a:t>
                      </a:r>
                    </a:p>
                    <a:p>
                      <a:r>
                        <a:rPr lang="th-TH" sz="2400" baseline="0" dirty="0">
                          <a:latin typeface="TH SarabunPSK" pitchFamily="34" charset="-34"/>
                          <a:cs typeface="TH SarabunPSK" pitchFamily="34" charset="-34"/>
                        </a:rPr>
                        <a:t>การทุจริตของ กง.ทอ.</a:t>
                      </a:r>
                    </a:p>
                  </a:txBody>
                  <a:tcPr marL="91455" marR="91455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อยู่ระหว่างนำเรียนขอ</a:t>
                      </a:r>
                      <a:r>
                        <a:rPr lang="th-TH" sz="2400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อนุมัติแผนฯ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55" marR="91455" marT="45726" marB="45726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9924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itchFamily="34" charset="-34"/>
                          <a:cs typeface="TH SarabunPSK" pitchFamily="34" charset="-34"/>
                        </a:rPr>
                        <a:t>รายงานผลการดำเนินการฯ</a:t>
                      </a:r>
                    </a:p>
                  </a:txBody>
                  <a:tcPr marL="91455" marR="91455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PSK" pitchFamily="34" charset="-34"/>
                          <a:cs typeface="TH SarabunPSK" pitchFamily="34" charset="-34"/>
                        </a:rPr>
                        <a:t>ภายในวันที่ ๕  ของเดือน เม.ย., ก.ค.และ ต.ค.</a:t>
                      </a:r>
                    </a:p>
                  </a:txBody>
                  <a:tcPr marL="91455" marR="91455" marT="45726" marB="45726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59924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itchFamily="34" charset="-34"/>
                          <a:cs typeface="TH SarabunPSK" pitchFamily="34" charset="-34"/>
                        </a:rPr>
                        <a:t>สรุปผลการปฏิบัติตามแผนฯ</a:t>
                      </a:r>
                      <a:r>
                        <a:rPr lang="th-TH" sz="2400" baseline="0" dirty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55" marR="91455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PSK" pitchFamily="34" charset="-34"/>
                          <a:cs typeface="TH SarabunPSK" pitchFamily="34" charset="-34"/>
                        </a:rPr>
                        <a:t>ภายใน ๒๐ ส.ค.๖๔</a:t>
                      </a:r>
                    </a:p>
                  </a:txBody>
                  <a:tcPr marL="91455" marR="91455" marT="45726" marB="45726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สี่เหลี่ยมผืนผ้ามุมมน 8"/>
          <p:cNvSpPr/>
          <p:nvPr/>
        </p:nvSpPr>
        <p:spPr>
          <a:xfrm>
            <a:off x="1194486" y="2450155"/>
            <a:ext cx="9144000" cy="1940957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5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วาระที่ ๓	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5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เรื่อง อื่นๆ</a:t>
            </a:r>
          </a:p>
        </p:txBody>
      </p:sp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	วิสัยทัศน์ กง.ทอ.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: </a:t>
              </a: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สี่เหลี่ยมผืนผ้า 1"/>
          <p:cNvSpPr>
            <a:spLocks noChangeArrowheads="1"/>
          </p:cNvSpPr>
          <p:nvPr/>
        </p:nvSpPr>
        <p:spPr bwMode="auto">
          <a:xfrm>
            <a:off x="2279650" y="2304517"/>
            <a:ext cx="76327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anose="020B0500040200020003" pitchFamily="34" charset="-34"/>
              </a:rPr>
              <a:t>การดำเนินการขับเคลื่อน กง.ทอ.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anose="020B0500040200020003" pitchFamily="34" charset="-34"/>
              </a:rPr>
              <a:t>ให้เป็นองค์การแห่งการเรียนรู้ </a:t>
            </a:r>
          </a:p>
        </p:txBody>
      </p:sp>
    </p:spTree>
    <p:extLst>
      <p:ext uri="{BB962C8B-B14F-4D97-AF65-F5344CB8AC3E}">
        <p14:creationId xmlns:p14="http://schemas.microsoft.com/office/powerpoint/2010/main" xmlns="" val="29456514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	วิสัยทัศน์ กง.ทอ.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: </a:t>
              </a: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xmlns="" id="{F3438AB1-2834-48D8-B30B-3DB8EE2E7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615" y="4093194"/>
            <a:ext cx="8928769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นาวาอากาศเอก กิตติพงษ์  แก้วภา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รอง จก.กง.ทอ.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หน.คณะทำงานการขับเคลื่อน กง.ทอ.ให้เป็นองค์การแห่งการเรียนรู้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0C478CE4-25AE-49CB-AD1B-991ED9ADAC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7161" y="1236103"/>
            <a:ext cx="2337678" cy="297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5045442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	วิสัยทัศน์ กง.ทอ.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: </a:t>
              </a: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xmlns="" id="{77FA0D2D-8726-4146-9F2F-91E340095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7724" y="1224604"/>
            <a:ext cx="387977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หัวข้อชี้แจง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xmlns="" id="{CA732540-2E4D-43D4-8E58-D6BE2D4AE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32" y="2204864"/>
            <a:ext cx="10858576" cy="293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0" algn="thaiDist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หัวข้อที่ ๑ รายงานผลการดำเนินการขับเคลื่อน กง.ทอ.ให้เป็นองค์การแห่งการเรียนรู้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     ประจำปีงบประมาณ ๖๓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หัวข้อที่ ๒ แนวทางการการขับเคลื่อน กง.ทอ.ให้เป็นองค์การแห่งการเรียนรู้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     ประจำปีงบประมาณ ๖๔</a:t>
            </a:r>
          </a:p>
          <a:p>
            <a:pPr marL="0" marR="0" lvl="0" indent="0" algn="thaiDi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หัวข้อที่ ๓ เรื่อง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อื่นๆ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376159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สี่เหลี่ยมผืนผ้ามุมมน 8"/>
          <p:cNvSpPr/>
          <p:nvPr/>
        </p:nvSpPr>
        <p:spPr>
          <a:xfrm>
            <a:off x="1416907" y="2601698"/>
            <a:ext cx="9144000" cy="919401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</a:p>
        </p:txBody>
      </p:sp>
      <p:sp>
        <p:nvSpPr>
          <p:cNvPr id="11" name="สี่เหลี่ยมผืนผ้ามุมมน 8"/>
          <p:cNvSpPr/>
          <p:nvPr/>
        </p:nvSpPr>
        <p:spPr>
          <a:xfrm>
            <a:off x="1243914" y="2593460"/>
            <a:ext cx="9498226" cy="919401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800" b="1" kern="0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๒.๑  การดำเนินการพัฒนาระบบราชการ กง.ทอ.ปี ๖๓</a:t>
            </a:r>
            <a:endParaRPr lang="th-TH" sz="4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	วิสัยทัศน์ กง.ทอ.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: </a:t>
              </a: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สี่เหลี่ยมผืนผ้า 1"/>
          <p:cNvSpPr>
            <a:spLocks noChangeArrowheads="1"/>
          </p:cNvSpPr>
          <p:nvPr/>
        </p:nvSpPr>
        <p:spPr bwMode="auto">
          <a:xfrm>
            <a:off x="2279650" y="1905506"/>
            <a:ext cx="76327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anose="020B0500040200020003" pitchFamily="34" charset="-34"/>
              </a:rPr>
              <a:t>หัวข้อที่ ๑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anose="020B0500040200020003" pitchFamily="34" charset="-34"/>
              </a:rPr>
              <a:t>รายงานผลการดำเนินการขับเคลื่อน กง.ทอ.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anose="020B0500040200020003" pitchFamily="34" charset="-34"/>
              </a:rPr>
              <a:t>ให้เป็นองค์การแห่งการเรียนรู้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anose="020B0500040200020003" pitchFamily="34" charset="-34"/>
              </a:rPr>
              <a:t>ประจำปีงบประมาณ ๖๓</a:t>
            </a:r>
          </a:p>
        </p:txBody>
      </p:sp>
    </p:spTree>
    <p:extLst>
      <p:ext uri="{BB962C8B-B14F-4D97-AF65-F5344CB8AC3E}">
        <p14:creationId xmlns:p14="http://schemas.microsoft.com/office/powerpoint/2010/main" xmlns="" val="34389288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	วิสัยทัศน์ กง.ทอ.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: </a:t>
              </a: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50" t="6666" r="12250" b="12444"/>
          <a:stretch/>
        </p:blipFill>
        <p:spPr bwMode="auto">
          <a:xfrm>
            <a:off x="1" y="990601"/>
            <a:ext cx="6095999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667" t="5999" r="12083" b="12445"/>
          <a:stretch/>
        </p:blipFill>
        <p:spPr bwMode="auto">
          <a:xfrm>
            <a:off x="6096000" y="990601"/>
            <a:ext cx="6096000" cy="541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71625" y="2257425"/>
            <a:ext cx="3981450" cy="116205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Oval 2"/>
          <p:cNvSpPr/>
          <p:nvPr/>
        </p:nvSpPr>
        <p:spPr>
          <a:xfrm>
            <a:off x="6610349" y="4229100"/>
            <a:ext cx="1066799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00229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	วิสัยทัศน์ กง.ทอ.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: </a:t>
              </a: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92" t="13943" r="5490" b="11808"/>
          <a:stretch/>
        </p:blipFill>
        <p:spPr bwMode="auto">
          <a:xfrm>
            <a:off x="0" y="922506"/>
            <a:ext cx="12192000" cy="54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2624550" y="3803515"/>
            <a:ext cx="2297646" cy="1439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0450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	วิสัยทัศน์ กง.ทอ.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: </a:t>
              </a: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196" t="17429" r="20588" b="23660"/>
          <a:stretch/>
        </p:blipFill>
        <p:spPr bwMode="auto">
          <a:xfrm>
            <a:off x="-4350" y="990600"/>
            <a:ext cx="6096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196" t="17603" r="20588" b="24009"/>
          <a:stretch/>
        </p:blipFill>
        <p:spPr bwMode="auto">
          <a:xfrm>
            <a:off x="6096000" y="990600"/>
            <a:ext cx="6096001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8599" y="3524248"/>
            <a:ext cx="3295651" cy="314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8598" y="3881437"/>
            <a:ext cx="5014501" cy="33813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8599" y="4362451"/>
            <a:ext cx="1885951" cy="32385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8599" y="4772026"/>
            <a:ext cx="4747801" cy="647700"/>
          </a:xfrm>
          <a:prstGeom prst="rect">
            <a:avLst/>
          </a:prstGeom>
          <a:noFill/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8599" y="5524500"/>
            <a:ext cx="2507249" cy="3714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44878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	วิสัยทัศน์ กง.ทอ.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: </a:t>
              </a: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Users\Administrator\Desktop\KM กง.ทอ.ปี 60 - 63\รูปภาพ KM ปี 63\อบรมการทำบัญชีเงินนอก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90601"/>
            <a:ext cx="3077419" cy="187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istrator\Desktop\KM กง.ทอ.ปี 60 - 63\รูปภาพ KM ปี 63\อบรมจ่ายตรงเงินเดือน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7419" y="1004370"/>
            <a:ext cx="2915877" cy="187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istrator\Desktop\KM กง.ทอ.ปี 60 - 63\รูปภาพ KM ปี 63\การประชุมองค์กรแห่งความเป็นเลิศทางบัญชี 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3296" y="990601"/>
            <a:ext cx="3101008" cy="188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istrator\Desktop\KM กง.ทอ.ปี 60 - 63\รูปภาพ KM ปี 63\ประชุมคณะทำงานพัฒนาระบบราชการ กง.ทอ\ประชุม ก.พ.ร.กง.ทอ.163_๒๐๐๓๑๑_006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94304" y="990082"/>
            <a:ext cx="3097696" cy="187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Administrator\Desktop\KM กง.ทอ.ปี 60 - 63\รูปภาพ KM ปี 63\รูปการถ่ายทอดองค์ความรู้ด้านการเงิน\ศึกษาดูงานภายในหน่วย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94304" y="2876241"/>
            <a:ext cx="3077419" cy="18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Administrator\Desktop\KM กง.ทอ.ปี 60 - 63\รูปภาพ KM ปี 63\ดูงานนอกหน่วย\ดูงานนอกหน่วย 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62471"/>
            <a:ext cx="3077419" cy="189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Administrator\Desktop\KM กง.ทอ.ปี 60 - 63\รูปภาพ KM ปี 63\ดูงานนอกหน่วย\อบรมสัมมนานอกหน่วย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7419" y="2876242"/>
            <a:ext cx="2915877" cy="18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Administrator\Desktop\KM กง.ทอ.ปี 60 - 63\รูปภาพ KM ปี 63\การประชุมองค์กรแห่งความเป็นเลิศทางบัญชี 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3296" y="2862471"/>
            <a:ext cx="3101008" cy="189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Administrator\Desktop\KM กง.ทอ.ปี 60 - 63\รูปภาพ KM ปี 63\รางวัล Premium Innovation ปี 63(1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7419" y="4762054"/>
            <a:ext cx="2915877" cy="163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C:\Users\Administrator\Desktop\KM กง.ทอ.ปี 60 - 63\รูปภาพ KM ปี 63\รูปการนำเสนอผลงานปี 63\6EF5659C-C2FD-480E-AF83-D3A05C036E6F-L0-00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4762053"/>
            <a:ext cx="3077420" cy="163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C:\Users\Administrator\Desktop\KM กง.ทอ.ปี 60 - 63\รูปภาพ KM ปี 63\การจัดเก็บองค์ความรู้ผ่านช่องทาง youtube เพื่อการแลกเปลี่ยนเรียนรู้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3297" y="4762053"/>
            <a:ext cx="3101008" cy="163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C:\Users\Administrator\Desktop\KM กง.ทอ.ปี 60 - 63\รูปภาพ KM ปี 63\ข้อมูลภาพรวมการใช้งานระบบ KMS ของ กง.ทอ.ข้อมูล ณ 27 ส.ค.63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94303" y="4762055"/>
            <a:ext cx="3077419" cy="163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8547720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xmlns="" id="{220E9011-B7C0-44C8-BC97-6DC02A902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96751"/>
          </a:xfr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algn="ctr"/>
            <a:r>
              <a:rPr lang="th-TH" sz="4900" dirty="0">
                <a:solidFill>
                  <a:schemeClr val="tx1"/>
                </a:solidFill>
              </a:rPr>
              <a:t>สรุปผลการดำเนินงาน ปีงบประมาณ ๒๕๖๓</a:t>
            </a:r>
            <a:r>
              <a:rPr lang="th-TH" dirty="0">
                <a:solidFill>
                  <a:schemeClr val="tx1"/>
                </a:solidFill>
              </a:rPr>
              <a:t/>
            </a:r>
            <a:br>
              <a:rPr lang="th-TH" dirty="0">
                <a:solidFill>
                  <a:schemeClr val="tx1"/>
                </a:solidFill>
              </a:rPr>
            </a:br>
            <a:r>
              <a:rPr lang="th-TH" sz="4000" u="sng" dirty="0">
                <a:solidFill>
                  <a:schemeClr val="tx1"/>
                </a:solidFill>
              </a:rPr>
              <a:t>ด้านการขับเคลื่อน ทอ.ให้เป็นองค์การแห่งการเรียนรู้</a:t>
            </a:r>
            <a:endParaRPr lang="th-TH" u="sng" dirty="0">
              <a:solidFill>
                <a:schemeClr val="tx1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6A008D9A-CCEA-4BF6-8318-888CE204E64A}"/>
              </a:ext>
            </a:extLst>
          </p:cNvPr>
          <p:cNvGrpSpPr/>
          <p:nvPr/>
        </p:nvGrpSpPr>
        <p:grpSpPr>
          <a:xfrm>
            <a:off x="111199" y="1256786"/>
            <a:ext cx="8097366" cy="4469804"/>
            <a:chOff x="86866" y="1263452"/>
            <a:chExt cx="8745438" cy="4469804"/>
          </a:xfrm>
          <a:noFill/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D9920227-8049-4654-9015-EA5CFF033497}"/>
                </a:ext>
              </a:extLst>
            </p:cNvPr>
            <p:cNvGrpSpPr/>
            <p:nvPr/>
          </p:nvGrpSpPr>
          <p:grpSpPr>
            <a:xfrm>
              <a:off x="86866" y="1268760"/>
              <a:ext cx="8745438" cy="4464496"/>
              <a:chOff x="119336" y="1412776"/>
              <a:chExt cx="12681848" cy="4601520"/>
            </a:xfrm>
            <a:grpFill/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7F665A5D-EBDC-4B69-B5A6-FA6A496259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 xmlns="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19336" y="1412776"/>
                <a:ext cx="6207304" cy="4601520"/>
              </a:xfrm>
              <a:prstGeom prst="rect">
                <a:avLst/>
              </a:prstGeom>
              <a:grpFill/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3C53E21A-B23A-4E59-B295-5B90D4BF4F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326639" y="1412776"/>
                <a:ext cx="6474545" cy="4601520"/>
              </a:xfrm>
              <a:prstGeom prst="rect">
                <a:avLst/>
              </a:prstGeom>
              <a:grpFill/>
            </p:spPr>
          </p:pic>
        </p:grpSp>
        <p:sp>
          <p:nvSpPr>
            <p:cNvPr id="13" name="Star: 5 Points 12">
              <a:extLst>
                <a:ext uri="{FF2B5EF4-FFF2-40B4-BE49-F238E27FC236}">
                  <a16:creationId xmlns:a16="http://schemas.microsoft.com/office/drawing/2014/main" xmlns="" id="{8E16AE0A-9945-4B18-AED7-A349E4B55D00}"/>
                </a:ext>
              </a:extLst>
            </p:cNvPr>
            <p:cNvSpPr/>
            <p:nvPr/>
          </p:nvSpPr>
          <p:spPr>
            <a:xfrm>
              <a:off x="551384" y="1808224"/>
              <a:ext cx="148258" cy="161181"/>
            </a:xfrm>
            <a:prstGeom prst="star5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xmlns="" id="{3A1236FD-6850-431A-84D5-42911E9A97B6}"/>
                </a:ext>
              </a:extLst>
            </p:cNvPr>
            <p:cNvSpPr/>
            <p:nvPr/>
          </p:nvSpPr>
          <p:spPr>
            <a:xfrm>
              <a:off x="551384" y="2691755"/>
              <a:ext cx="148258" cy="161181"/>
            </a:xfrm>
            <a:prstGeom prst="star5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xmlns="" id="{0D63E36D-06F3-471B-8917-C8BD8DBBC955}"/>
                </a:ext>
              </a:extLst>
            </p:cNvPr>
            <p:cNvSpPr/>
            <p:nvPr/>
          </p:nvSpPr>
          <p:spPr>
            <a:xfrm>
              <a:off x="551384" y="2881511"/>
              <a:ext cx="148258" cy="161181"/>
            </a:xfrm>
            <a:prstGeom prst="star5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" name="Star: 5 Points 15">
              <a:extLst>
                <a:ext uri="{FF2B5EF4-FFF2-40B4-BE49-F238E27FC236}">
                  <a16:creationId xmlns:a16="http://schemas.microsoft.com/office/drawing/2014/main" xmlns="" id="{8E88CC98-0CD7-4A36-96A4-A9206D13274D}"/>
                </a:ext>
              </a:extLst>
            </p:cNvPr>
            <p:cNvSpPr/>
            <p:nvPr/>
          </p:nvSpPr>
          <p:spPr>
            <a:xfrm>
              <a:off x="551384" y="3943226"/>
              <a:ext cx="148258" cy="161181"/>
            </a:xfrm>
            <a:prstGeom prst="star5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" name="Star: 5 Points 16">
              <a:extLst>
                <a:ext uri="{FF2B5EF4-FFF2-40B4-BE49-F238E27FC236}">
                  <a16:creationId xmlns:a16="http://schemas.microsoft.com/office/drawing/2014/main" xmlns="" id="{6B5D94D7-8538-4A13-B8A6-985CF305EC9F}"/>
                </a:ext>
              </a:extLst>
            </p:cNvPr>
            <p:cNvSpPr/>
            <p:nvPr/>
          </p:nvSpPr>
          <p:spPr>
            <a:xfrm>
              <a:off x="551384" y="4843760"/>
              <a:ext cx="148258" cy="161181"/>
            </a:xfrm>
            <a:prstGeom prst="star5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" name="Star: 5 Points 17">
              <a:extLst>
                <a:ext uri="{FF2B5EF4-FFF2-40B4-BE49-F238E27FC236}">
                  <a16:creationId xmlns:a16="http://schemas.microsoft.com/office/drawing/2014/main" xmlns="" id="{9A19CABB-D2B5-46C6-B22B-4721D0238C15}"/>
                </a:ext>
              </a:extLst>
            </p:cNvPr>
            <p:cNvSpPr/>
            <p:nvPr/>
          </p:nvSpPr>
          <p:spPr>
            <a:xfrm>
              <a:off x="560909" y="5555332"/>
              <a:ext cx="148258" cy="161181"/>
            </a:xfrm>
            <a:prstGeom prst="star5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9" name="Star: 5 Points 18">
              <a:extLst>
                <a:ext uri="{FF2B5EF4-FFF2-40B4-BE49-F238E27FC236}">
                  <a16:creationId xmlns:a16="http://schemas.microsoft.com/office/drawing/2014/main" xmlns="" id="{15A13905-C4CA-4349-AD32-4172A682CD94}"/>
                </a:ext>
              </a:extLst>
            </p:cNvPr>
            <p:cNvSpPr/>
            <p:nvPr/>
          </p:nvSpPr>
          <p:spPr>
            <a:xfrm>
              <a:off x="4871864" y="1263452"/>
              <a:ext cx="148258" cy="161181"/>
            </a:xfrm>
            <a:prstGeom prst="star5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0" name="Star: 5 Points 19">
              <a:extLst>
                <a:ext uri="{FF2B5EF4-FFF2-40B4-BE49-F238E27FC236}">
                  <a16:creationId xmlns:a16="http://schemas.microsoft.com/office/drawing/2014/main" xmlns="" id="{7702E670-10A2-404D-98CE-3E63FC256D45}"/>
                </a:ext>
              </a:extLst>
            </p:cNvPr>
            <p:cNvSpPr/>
            <p:nvPr/>
          </p:nvSpPr>
          <p:spPr>
            <a:xfrm>
              <a:off x="4866692" y="1457425"/>
              <a:ext cx="148258" cy="161181"/>
            </a:xfrm>
            <a:prstGeom prst="star5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" name="Star: 5 Points 20">
              <a:extLst>
                <a:ext uri="{FF2B5EF4-FFF2-40B4-BE49-F238E27FC236}">
                  <a16:creationId xmlns:a16="http://schemas.microsoft.com/office/drawing/2014/main" xmlns="" id="{B3FFEDE9-CBFD-4362-99C6-E397799E0683}"/>
                </a:ext>
              </a:extLst>
            </p:cNvPr>
            <p:cNvSpPr/>
            <p:nvPr/>
          </p:nvSpPr>
          <p:spPr>
            <a:xfrm>
              <a:off x="4866692" y="1647043"/>
              <a:ext cx="148258" cy="161181"/>
            </a:xfrm>
            <a:prstGeom prst="star5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" name="Star: 5 Points 21">
              <a:extLst>
                <a:ext uri="{FF2B5EF4-FFF2-40B4-BE49-F238E27FC236}">
                  <a16:creationId xmlns:a16="http://schemas.microsoft.com/office/drawing/2014/main" xmlns="" id="{1CACB739-7406-4C87-B9CC-C5A2920459C6}"/>
                </a:ext>
              </a:extLst>
            </p:cNvPr>
            <p:cNvSpPr/>
            <p:nvPr/>
          </p:nvSpPr>
          <p:spPr>
            <a:xfrm>
              <a:off x="4866692" y="2189224"/>
              <a:ext cx="148258" cy="161181"/>
            </a:xfrm>
            <a:prstGeom prst="star5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" name="Star: 5 Points 22">
              <a:extLst>
                <a:ext uri="{FF2B5EF4-FFF2-40B4-BE49-F238E27FC236}">
                  <a16:creationId xmlns:a16="http://schemas.microsoft.com/office/drawing/2014/main" xmlns="" id="{D72AA358-3538-40AD-BC95-607ED204BA2C}"/>
                </a:ext>
              </a:extLst>
            </p:cNvPr>
            <p:cNvSpPr/>
            <p:nvPr/>
          </p:nvSpPr>
          <p:spPr>
            <a:xfrm>
              <a:off x="4866692" y="2765325"/>
              <a:ext cx="148258" cy="161181"/>
            </a:xfrm>
            <a:prstGeom prst="star5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4" name="Star: 5 Points 23">
              <a:extLst>
                <a:ext uri="{FF2B5EF4-FFF2-40B4-BE49-F238E27FC236}">
                  <a16:creationId xmlns:a16="http://schemas.microsoft.com/office/drawing/2014/main" xmlns="" id="{A47CD014-5F64-4D11-BEDE-994332C66FF8}"/>
                </a:ext>
              </a:extLst>
            </p:cNvPr>
            <p:cNvSpPr/>
            <p:nvPr/>
          </p:nvSpPr>
          <p:spPr>
            <a:xfrm>
              <a:off x="4873563" y="3331220"/>
              <a:ext cx="148258" cy="161181"/>
            </a:xfrm>
            <a:prstGeom prst="star5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5" name="Star: 5 Points 24">
              <a:extLst>
                <a:ext uri="{FF2B5EF4-FFF2-40B4-BE49-F238E27FC236}">
                  <a16:creationId xmlns:a16="http://schemas.microsoft.com/office/drawing/2014/main" xmlns="" id="{F5DAB483-9FE3-4011-A1CE-ABB0AE391637}"/>
                </a:ext>
              </a:extLst>
            </p:cNvPr>
            <p:cNvSpPr/>
            <p:nvPr/>
          </p:nvSpPr>
          <p:spPr>
            <a:xfrm>
              <a:off x="4866692" y="4260291"/>
              <a:ext cx="148258" cy="161181"/>
            </a:xfrm>
            <a:prstGeom prst="star5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6" name="Star: 5 Points 25">
              <a:extLst>
                <a:ext uri="{FF2B5EF4-FFF2-40B4-BE49-F238E27FC236}">
                  <a16:creationId xmlns:a16="http://schemas.microsoft.com/office/drawing/2014/main" xmlns="" id="{11FD5014-F75C-4DB6-B67C-705995969671}"/>
                </a:ext>
              </a:extLst>
            </p:cNvPr>
            <p:cNvSpPr/>
            <p:nvPr/>
          </p:nvSpPr>
          <p:spPr>
            <a:xfrm>
              <a:off x="4867572" y="4427005"/>
              <a:ext cx="148258" cy="161181"/>
            </a:xfrm>
            <a:prstGeom prst="star5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7" name="Star: 5 Points 26">
              <a:extLst>
                <a:ext uri="{FF2B5EF4-FFF2-40B4-BE49-F238E27FC236}">
                  <a16:creationId xmlns:a16="http://schemas.microsoft.com/office/drawing/2014/main" xmlns="" id="{99AD7EB4-D950-454D-8F33-D4FE24F0049B}"/>
                </a:ext>
              </a:extLst>
            </p:cNvPr>
            <p:cNvSpPr/>
            <p:nvPr/>
          </p:nvSpPr>
          <p:spPr>
            <a:xfrm>
              <a:off x="4871864" y="4068502"/>
              <a:ext cx="148258" cy="161181"/>
            </a:xfrm>
            <a:prstGeom prst="star5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xmlns="" id="{052D0656-140C-4D36-9F3E-9C96CBB2F9AD}"/>
                </a:ext>
              </a:extLst>
            </p:cNvPr>
            <p:cNvSpPr/>
            <p:nvPr/>
          </p:nvSpPr>
          <p:spPr>
            <a:xfrm>
              <a:off x="4873699" y="1826915"/>
              <a:ext cx="148258" cy="161181"/>
            </a:xfrm>
            <a:prstGeom prst="star5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Star: 5 Points 28">
              <a:extLst>
                <a:ext uri="{FF2B5EF4-FFF2-40B4-BE49-F238E27FC236}">
                  <a16:creationId xmlns:a16="http://schemas.microsoft.com/office/drawing/2014/main" xmlns="" id="{B627774A-9E5E-406C-8A1A-3C74066FC92A}"/>
                </a:ext>
              </a:extLst>
            </p:cNvPr>
            <p:cNvSpPr/>
            <p:nvPr/>
          </p:nvSpPr>
          <p:spPr>
            <a:xfrm>
              <a:off x="551384" y="3409714"/>
              <a:ext cx="148258" cy="161181"/>
            </a:xfrm>
            <a:prstGeom prst="star5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1" name="Star: 5 Points 30">
              <a:extLst>
                <a:ext uri="{FF2B5EF4-FFF2-40B4-BE49-F238E27FC236}">
                  <a16:creationId xmlns:a16="http://schemas.microsoft.com/office/drawing/2014/main" xmlns="" id="{BADB1844-1223-4E65-8AD7-FFAD136D470D}"/>
                </a:ext>
              </a:extLst>
            </p:cNvPr>
            <p:cNvSpPr/>
            <p:nvPr/>
          </p:nvSpPr>
          <p:spPr>
            <a:xfrm>
              <a:off x="4871864" y="5370198"/>
              <a:ext cx="148258" cy="161181"/>
            </a:xfrm>
            <a:prstGeom prst="star5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2" name="Star: 5 Points 31">
              <a:extLst>
                <a:ext uri="{FF2B5EF4-FFF2-40B4-BE49-F238E27FC236}">
                  <a16:creationId xmlns:a16="http://schemas.microsoft.com/office/drawing/2014/main" xmlns="" id="{143F2F05-CA55-49EA-8FB3-309FB3D1AADD}"/>
                </a:ext>
              </a:extLst>
            </p:cNvPr>
            <p:cNvSpPr/>
            <p:nvPr/>
          </p:nvSpPr>
          <p:spPr>
            <a:xfrm>
              <a:off x="4866692" y="5168526"/>
              <a:ext cx="148258" cy="161181"/>
            </a:xfrm>
            <a:prstGeom prst="star5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Star: 5 Points 32">
              <a:extLst>
                <a:ext uri="{FF2B5EF4-FFF2-40B4-BE49-F238E27FC236}">
                  <a16:creationId xmlns:a16="http://schemas.microsoft.com/office/drawing/2014/main" xmlns="" id="{C6FD1423-6DA2-4AE2-BD91-F4A39F93028F}"/>
                </a:ext>
              </a:extLst>
            </p:cNvPr>
            <p:cNvSpPr/>
            <p:nvPr/>
          </p:nvSpPr>
          <p:spPr>
            <a:xfrm>
              <a:off x="4873563" y="4628677"/>
              <a:ext cx="148258" cy="161181"/>
            </a:xfrm>
            <a:prstGeom prst="star5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4" name="Star: 5 Points 33">
              <a:extLst>
                <a:ext uri="{FF2B5EF4-FFF2-40B4-BE49-F238E27FC236}">
                  <a16:creationId xmlns:a16="http://schemas.microsoft.com/office/drawing/2014/main" xmlns="" id="{F434D950-2CB5-4342-A0C7-0E6B84771BC0}"/>
                </a:ext>
              </a:extLst>
            </p:cNvPr>
            <p:cNvSpPr/>
            <p:nvPr/>
          </p:nvSpPr>
          <p:spPr>
            <a:xfrm>
              <a:off x="4866692" y="3685484"/>
              <a:ext cx="148258" cy="161181"/>
            </a:xfrm>
            <a:prstGeom prst="star5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" name="Star: 5 Points 34">
              <a:extLst>
                <a:ext uri="{FF2B5EF4-FFF2-40B4-BE49-F238E27FC236}">
                  <a16:creationId xmlns:a16="http://schemas.microsoft.com/office/drawing/2014/main" xmlns="" id="{E4A4DC7E-E93C-4B76-8473-E7F93347F597}"/>
                </a:ext>
              </a:extLst>
            </p:cNvPr>
            <p:cNvSpPr/>
            <p:nvPr/>
          </p:nvSpPr>
          <p:spPr>
            <a:xfrm>
              <a:off x="4873563" y="3123044"/>
              <a:ext cx="148258" cy="161181"/>
            </a:xfrm>
            <a:prstGeom prst="star5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" name="Star: 5 Points 35">
              <a:extLst>
                <a:ext uri="{FF2B5EF4-FFF2-40B4-BE49-F238E27FC236}">
                  <a16:creationId xmlns:a16="http://schemas.microsoft.com/office/drawing/2014/main" xmlns="" id="{2F08A027-5B1F-4983-AEC9-36CCB900E8BC}"/>
                </a:ext>
              </a:extLst>
            </p:cNvPr>
            <p:cNvSpPr/>
            <p:nvPr/>
          </p:nvSpPr>
          <p:spPr>
            <a:xfrm>
              <a:off x="551384" y="3773871"/>
              <a:ext cx="148258" cy="161181"/>
            </a:xfrm>
            <a:prstGeom prst="star5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8F98F40B-2BA0-430C-B528-9E1FB504CF3B}"/>
              </a:ext>
            </a:extLst>
          </p:cNvPr>
          <p:cNvSpPr/>
          <p:nvPr/>
        </p:nvSpPr>
        <p:spPr>
          <a:xfrm>
            <a:off x="86866" y="5786625"/>
            <a:ext cx="8097366" cy="99404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  มี นขต.ทอ.ที่ผ่านเกณฑ์การประเมิน ๕ องค์ประกอบ </a:t>
            </a: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จำนวน ๒๓ หน่วย จาก ๔๕ หน่วย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</a:t>
            </a:r>
            <a:b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  (คิดจาก นขต.ทอ.ที่มีระบบบงานการจัดการความรู้ ทอ.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KMS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คิดเป็น </a:t>
            </a: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ร้อยละ ๕๑</a:t>
            </a:r>
          </a:p>
        </p:txBody>
      </p:sp>
      <p:sp>
        <p:nvSpPr>
          <p:cNvPr id="30" name="Star: 5 Points 29">
            <a:extLst>
              <a:ext uri="{FF2B5EF4-FFF2-40B4-BE49-F238E27FC236}">
                <a16:creationId xmlns:a16="http://schemas.microsoft.com/office/drawing/2014/main" xmlns="" id="{8B9310B4-667F-4135-A9DB-91BEED6074C0}"/>
              </a:ext>
            </a:extLst>
          </p:cNvPr>
          <p:cNvSpPr/>
          <p:nvPr/>
        </p:nvSpPr>
        <p:spPr>
          <a:xfrm>
            <a:off x="180964" y="6083535"/>
            <a:ext cx="532520" cy="451743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0F660AF0-DB66-4E9B-BD9F-BED025B0D8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55745" y="1266005"/>
            <a:ext cx="3861196" cy="5514664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CFF50E62-4DE8-4743-B2EF-1D49C48C6D70}"/>
              </a:ext>
            </a:extLst>
          </p:cNvPr>
          <p:cNvSpPr/>
          <p:nvPr/>
        </p:nvSpPr>
        <p:spPr>
          <a:xfrm>
            <a:off x="8291885" y="3994757"/>
            <a:ext cx="3788916" cy="1450467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B8043738-4FE8-42D3-8E79-5129D38B647C}"/>
              </a:ext>
            </a:extLst>
          </p:cNvPr>
          <p:cNvSpPr/>
          <p:nvPr/>
        </p:nvSpPr>
        <p:spPr>
          <a:xfrm>
            <a:off x="8291885" y="1295400"/>
            <a:ext cx="3788916" cy="267549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การขับเคลื่อน ทอ.ให้เป็นองค์การ</a:t>
            </a:r>
            <a:b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แห่งการเรียนรู้สามารถบรรลุเป้าหมายและตัวชี้วัดตามแผนปฏิบัติการฯ ปี ๖๓</a:t>
            </a:r>
          </a:p>
        </p:txBody>
      </p:sp>
      <p:sp>
        <p:nvSpPr>
          <p:cNvPr id="2" name="วงรี 1">
            <a:extLst>
              <a:ext uri="{FF2B5EF4-FFF2-40B4-BE49-F238E27FC236}">
                <a16:creationId xmlns:a16="http://schemas.microsoft.com/office/drawing/2014/main" xmlns="" id="{9CD75728-49EC-492A-94AA-7AC0416363F3}"/>
              </a:ext>
            </a:extLst>
          </p:cNvPr>
          <p:cNvSpPr/>
          <p:nvPr/>
        </p:nvSpPr>
        <p:spPr>
          <a:xfrm>
            <a:off x="713484" y="3943226"/>
            <a:ext cx="379848" cy="1879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วงรี 2">
            <a:extLst>
              <a:ext uri="{FF2B5EF4-FFF2-40B4-BE49-F238E27FC236}">
                <a16:creationId xmlns:a16="http://schemas.microsoft.com/office/drawing/2014/main" xmlns="" id="{E4DC21A7-665F-4631-B32F-D5FC266994AF}"/>
              </a:ext>
            </a:extLst>
          </p:cNvPr>
          <p:cNvSpPr/>
          <p:nvPr/>
        </p:nvSpPr>
        <p:spPr>
          <a:xfrm>
            <a:off x="3527293" y="3943226"/>
            <a:ext cx="448888" cy="1879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824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xmlns="" id="{BA949FD4-4EF0-4E51-83E4-345A7F919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96751"/>
          </a:xfr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algn="ctr"/>
            <a:r>
              <a:rPr lang="th-TH" sz="4900" dirty="0">
                <a:solidFill>
                  <a:schemeClr val="tx1"/>
                </a:solidFill>
              </a:rPr>
              <a:t>สรุปผลการดำเนินงาน ปีงบประมาณ ๒๕๖๓</a:t>
            </a:r>
            <a:r>
              <a:rPr lang="th-TH" dirty="0">
                <a:solidFill>
                  <a:schemeClr val="tx1"/>
                </a:solidFill>
              </a:rPr>
              <a:t/>
            </a:r>
            <a:br>
              <a:rPr lang="th-TH" dirty="0">
                <a:solidFill>
                  <a:schemeClr val="tx1"/>
                </a:solidFill>
              </a:rPr>
            </a:br>
            <a:r>
              <a:rPr lang="th-TH" sz="4000" u="sng" dirty="0">
                <a:solidFill>
                  <a:schemeClr val="tx1"/>
                </a:solidFill>
              </a:rPr>
              <a:t>ด้านการใช้งานระบบงานการจัดการความรู้ (</a:t>
            </a:r>
            <a:r>
              <a:rPr lang="en-US" sz="4000" u="sng" dirty="0">
                <a:solidFill>
                  <a:schemeClr val="tx1"/>
                </a:solidFill>
              </a:rPr>
              <a:t>Knowledge Management System : KMS</a:t>
            </a:r>
            <a:r>
              <a:rPr lang="th-TH" sz="4000" u="sng" dirty="0">
                <a:solidFill>
                  <a:schemeClr val="tx1"/>
                </a:solidFill>
              </a:rPr>
              <a:t>)</a:t>
            </a:r>
            <a:endParaRPr lang="th-TH" u="sng" dirty="0">
              <a:solidFill>
                <a:schemeClr val="tx1"/>
              </a:solidFill>
            </a:endParaRP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xmlns="" id="{F93DAA25-D8CC-4DB9-8E20-F3C7A5312953}"/>
              </a:ext>
            </a:extLst>
          </p:cNvPr>
          <p:cNvSpPr/>
          <p:nvPr/>
        </p:nvSpPr>
        <p:spPr>
          <a:xfrm>
            <a:off x="5447928" y="2295474"/>
            <a:ext cx="169185" cy="158112"/>
          </a:xfrm>
          <a:prstGeom prst="star5">
            <a:avLst/>
          </a:prstGeom>
          <a:ln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xmlns="" id="{0C5B6D49-9F77-46B1-8FCF-A5A843CAF8A3}"/>
              </a:ext>
            </a:extLst>
          </p:cNvPr>
          <p:cNvSpPr/>
          <p:nvPr/>
        </p:nvSpPr>
        <p:spPr>
          <a:xfrm>
            <a:off x="5466104" y="2934436"/>
            <a:ext cx="169185" cy="158112"/>
          </a:xfrm>
          <a:prstGeom prst="star5">
            <a:avLst/>
          </a:prstGeom>
          <a:ln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xmlns="" id="{01C70478-06CC-4C03-8EBC-DF6A4E832FB8}"/>
              </a:ext>
            </a:extLst>
          </p:cNvPr>
          <p:cNvSpPr/>
          <p:nvPr/>
        </p:nvSpPr>
        <p:spPr>
          <a:xfrm>
            <a:off x="5467502" y="3162336"/>
            <a:ext cx="169185" cy="158112"/>
          </a:xfrm>
          <a:prstGeom prst="star5">
            <a:avLst/>
          </a:prstGeom>
          <a:ln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xmlns="" id="{24478065-0340-4F92-8CEE-2DF740AB85F8}"/>
              </a:ext>
            </a:extLst>
          </p:cNvPr>
          <p:cNvSpPr/>
          <p:nvPr/>
        </p:nvSpPr>
        <p:spPr>
          <a:xfrm>
            <a:off x="5477290" y="3381848"/>
            <a:ext cx="169185" cy="158112"/>
          </a:xfrm>
          <a:prstGeom prst="star5">
            <a:avLst/>
          </a:prstGeom>
          <a:ln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xmlns="" id="{00BB280A-8CAC-4103-947F-A79F2374B573}"/>
              </a:ext>
            </a:extLst>
          </p:cNvPr>
          <p:cNvSpPr/>
          <p:nvPr/>
        </p:nvSpPr>
        <p:spPr>
          <a:xfrm>
            <a:off x="11711708" y="4649984"/>
            <a:ext cx="169185" cy="158112"/>
          </a:xfrm>
          <a:prstGeom prst="star5">
            <a:avLst/>
          </a:prstGeom>
          <a:ln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xmlns="" id="{30E4A65E-6A2D-46C3-BF7A-A39A65D5B0E0}"/>
              </a:ext>
            </a:extLst>
          </p:cNvPr>
          <p:cNvSpPr/>
          <p:nvPr/>
        </p:nvSpPr>
        <p:spPr>
          <a:xfrm>
            <a:off x="5471697" y="5305723"/>
            <a:ext cx="169185" cy="158112"/>
          </a:xfrm>
          <a:prstGeom prst="star5">
            <a:avLst/>
          </a:prstGeom>
          <a:ln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xmlns="" id="{AB73CE3A-551B-44E4-BA1F-E5ACFA1CAAB9}"/>
              </a:ext>
            </a:extLst>
          </p:cNvPr>
          <p:cNvSpPr/>
          <p:nvPr/>
        </p:nvSpPr>
        <p:spPr>
          <a:xfrm>
            <a:off x="11707852" y="5089877"/>
            <a:ext cx="169185" cy="158112"/>
          </a:xfrm>
          <a:prstGeom prst="star5">
            <a:avLst/>
          </a:prstGeom>
          <a:ln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0A3AA16E-6209-47C4-8E9F-2A905D87ADA3}"/>
              </a:ext>
            </a:extLst>
          </p:cNvPr>
          <p:cNvSpPr/>
          <p:nvPr/>
        </p:nvSpPr>
        <p:spPr>
          <a:xfrm>
            <a:off x="5953886" y="1247043"/>
            <a:ext cx="6224295" cy="370641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มีเพียง ๘ หน่วย ที่มีการบันทึก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KCF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ครบ ๑๐๐ เปอร์เซ็น ตามแนวทางที่กำหนด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4C3D4B0-BC44-40EA-8DB4-244E86380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66" y="1227484"/>
            <a:ext cx="5871979" cy="55916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9591342-5D41-4EF8-8E0D-15DB2CAF7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3215" y="1656578"/>
            <a:ext cx="6246087" cy="51625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6B60E13-4DE6-4956-A717-31A262A351F3}"/>
              </a:ext>
            </a:extLst>
          </p:cNvPr>
          <p:cNvSpPr/>
          <p:nvPr/>
        </p:nvSpPr>
        <p:spPr>
          <a:xfrm>
            <a:off x="9663635" y="1668468"/>
            <a:ext cx="2495529" cy="5162512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DE2805A-5765-4845-95E3-E1B60480DB28}"/>
              </a:ext>
            </a:extLst>
          </p:cNvPr>
          <p:cNvSpPr/>
          <p:nvPr/>
        </p:nvSpPr>
        <p:spPr>
          <a:xfrm>
            <a:off x="3560323" y="1247042"/>
            <a:ext cx="2305455" cy="5552591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วงรี 2">
            <a:extLst>
              <a:ext uri="{FF2B5EF4-FFF2-40B4-BE49-F238E27FC236}">
                <a16:creationId xmlns:a16="http://schemas.microsoft.com/office/drawing/2014/main" xmlns="" id="{469C6F76-6B69-478E-9A06-5B615D1072E3}"/>
              </a:ext>
            </a:extLst>
          </p:cNvPr>
          <p:cNvSpPr/>
          <p:nvPr/>
        </p:nvSpPr>
        <p:spPr>
          <a:xfrm>
            <a:off x="532014" y="4048299"/>
            <a:ext cx="482138" cy="2161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วงรี 3">
            <a:extLst>
              <a:ext uri="{FF2B5EF4-FFF2-40B4-BE49-F238E27FC236}">
                <a16:creationId xmlns:a16="http://schemas.microsoft.com/office/drawing/2014/main" xmlns="" id="{FD280FEC-6320-49A9-B0F2-FAAE95155E17}"/>
              </a:ext>
            </a:extLst>
          </p:cNvPr>
          <p:cNvSpPr/>
          <p:nvPr/>
        </p:nvSpPr>
        <p:spPr>
          <a:xfrm>
            <a:off x="3690851" y="4048300"/>
            <a:ext cx="432262" cy="21613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วงรี 4">
            <a:extLst>
              <a:ext uri="{FF2B5EF4-FFF2-40B4-BE49-F238E27FC236}">
                <a16:creationId xmlns:a16="http://schemas.microsoft.com/office/drawing/2014/main" xmlns="" id="{EEFE36CE-40B0-457E-835A-D86770BD039F}"/>
              </a:ext>
            </a:extLst>
          </p:cNvPr>
          <p:cNvSpPr/>
          <p:nvPr/>
        </p:nvSpPr>
        <p:spPr>
          <a:xfrm>
            <a:off x="4438996" y="4048299"/>
            <a:ext cx="374073" cy="216130"/>
          </a:xfrm>
          <a:prstGeom prst="ellipse">
            <a:avLst/>
          </a:prstGeom>
          <a:noFill/>
          <a:ln>
            <a:solidFill>
              <a:srgbClr val="47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วงรี 6">
            <a:extLst>
              <a:ext uri="{FF2B5EF4-FFF2-40B4-BE49-F238E27FC236}">
                <a16:creationId xmlns:a16="http://schemas.microsoft.com/office/drawing/2014/main" xmlns="" id="{2A6447F6-E2F1-44A9-8D69-06E2E693F870}"/>
              </a:ext>
            </a:extLst>
          </p:cNvPr>
          <p:cNvSpPr/>
          <p:nvPr/>
        </p:nvSpPr>
        <p:spPr>
          <a:xfrm>
            <a:off x="5243040" y="4048300"/>
            <a:ext cx="403435" cy="2161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988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FFD91978-D6A4-4A09-9C67-BA7E3092233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3408" y="0"/>
          <a:ext cx="12339936" cy="6777241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2129129">
                  <a:extLst>
                    <a:ext uri="{9D8B030D-6E8A-4147-A177-3AD203B41FA5}">
                      <a16:colId xmlns:a16="http://schemas.microsoft.com/office/drawing/2014/main" xmlns="" val="585240255"/>
                    </a:ext>
                  </a:extLst>
                </a:gridCol>
                <a:gridCol w="210807">
                  <a:extLst>
                    <a:ext uri="{9D8B030D-6E8A-4147-A177-3AD203B41FA5}">
                      <a16:colId xmlns:a16="http://schemas.microsoft.com/office/drawing/2014/main" xmlns="" val="3343714919"/>
                    </a:ext>
                  </a:extLst>
                </a:gridCol>
              </a:tblGrid>
              <a:tr h="675696">
                <a:tc gridSpan="2">
                  <a:txBody>
                    <a:bodyPr/>
                    <a:lstStyle/>
                    <a:p>
                      <a:pPr algn="ctr"/>
                      <a:endParaRPr lang="th-TH" sz="32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2800" b="1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9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800" b="1" u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/>
                      </a:pPr>
                      <a:endParaRPr lang="th-TH" sz="2800" b="1" u="none" spc="-2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71212258"/>
                  </a:ext>
                </a:extLst>
              </a:tr>
              <a:tr h="5583385">
                <a:tc>
                  <a:txBody>
                    <a:bodyPr/>
                    <a:lstStyle/>
                    <a:p>
                      <a:pPr marL="514350" indent="-514350" algn="l">
                        <a:spcBef>
                          <a:spcPts val="600"/>
                        </a:spcBef>
                        <a:buAutoNum type="thaiNumPeriod"/>
                      </a:pPr>
                      <a:r>
                        <a:rPr lang="th-TH" sz="32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การให้ความสำคัญในการขับเคลื่อนหน่วยงานสู่การเป็นองค์การแห่งการเรียนรู้ควรให้ความสำคัญ</a:t>
                      </a:r>
                      <a:endParaRPr lang="en-US" sz="3200" b="1" kern="12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indent="0" algn="l">
                        <a:spcBef>
                          <a:spcPts val="600"/>
                        </a:spcBef>
                        <a:buNone/>
                      </a:pPr>
                      <a:r>
                        <a:rPr lang="th-TH" sz="32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และสนับสนุนการดำเนินกิจกรรม อย่างต่อเนื่อง</a:t>
                      </a:r>
                      <a:br>
                        <a:rPr lang="th-TH" sz="32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3200" b="1" kern="1200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๒. </a:t>
                      </a:r>
                      <a:r>
                        <a:rPr lang="en-US" sz="3200" b="1" kern="1200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3200" b="1" kern="1200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การปรับเปลี่ยนผู้รับผิดชอบด้านการจัดการความรู้ในบางหน่วย ทำให้การถ่ายทอดการดำเนินงาน</a:t>
                      </a:r>
                      <a:endParaRPr lang="en-US" sz="3200" b="1" kern="1200" dirty="0">
                        <a:solidFill>
                          <a:srgbClr val="FFFF00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indent="0" algn="l">
                        <a:spcBef>
                          <a:spcPts val="600"/>
                        </a:spcBef>
                        <a:buNone/>
                      </a:pPr>
                      <a:r>
                        <a:rPr lang="th-TH" sz="3200" b="1" kern="1200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ขาดความต่อเนื่อง </a:t>
                      </a:r>
                      <a:endParaRPr lang="en-US" sz="3200" b="1" kern="1200" dirty="0">
                        <a:solidFill>
                          <a:srgbClr val="FFFF00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514350" indent="-514350" algn="l">
                        <a:buAutoNum type="thaiNumPeriod" startAt="3"/>
                      </a:pPr>
                      <a:r>
                        <a:rPr lang="th-TH" sz="32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ระบบงานการจัดการความรู้ ทอ.(</a:t>
                      </a:r>
                      <a:r>
                        <a:rPr lang="en-US" sz="32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KMS</a:t>
                      </a:r>
                      <a:r>
                        <a:rPr lang="th-TH" sz="32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 และเครือข่ายการใช้งาน</a:t>
                      </a:r>
                      <a:endParaRPr lang="en-US" sz="3200" b="1" kern="12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514350" indent="-514350" algn="l">
                        <a:buAutoNum type="thaiNumPeriod" startAt="3"/>
                      </a:pPr>
                      <a:r>
                        <a:rPr lang="th-TH" sz="3200" b="1" kern="1200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ระบบ </a:t>
                      </a:r>
                      <a:r>
                        <a:rPr lang="en-US" sz="3200" b="1" kern="1200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KMS </a:t>
                      </a:r>
                      <a:r>
                        <a:rPr lang="th-TH" sz="3200" b="1" kern="1200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ขาดความเสถียร </a:t>
                      </a:r>
                    </a:p>
                    <a:p>
                      <a:pPr marL="514350" indent="-514350" algn="l">
                        <a:buAutoNum type="thaiNumPeriod" startAt="3"/>
                      </a:pPr>
                      <a:r>
                        <a:rPr lang="th-TH" sz="32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การประยุกต์ใช้ระบบ </a:t>
                      </a:r>
                      <a:r>
                        <a:rPr lang="en-US" sz="32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KMS </a:t>
                      </a:r>
                      <a:r>
                        <a:rPr lang="th-TH" sz="32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ที่หลากหลาย </a:t>
                      </a:r>
                    </a:p>
                    <a:p>
                      <a:pPr marL="514350" indent="-514350" algn="l">
                        <a:buAutoNum type="thaiNumPeriod" startAt="3"/>
                      </a:pPr>
                      <a:r>
                        <a:rPr lang="th-TH" sz="3200" b="1" kern="1200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ขาดบุคลากรที่มีความรู้ด้านเทคโนโลยีที่สามารถใช้งานและนำระบบใช้ประโยชน์ได้อย่างเต็มที่ </a:t>
                      </a:r>
                      <a:r>
                        <a:rPr lang="en-US" sz="28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en-US" sz="28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endParaRPr lang="th-TH" sz="3200" b="1" u="sng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00000"/>
                        </a:lnSpc>
                        <a:tabLst/>
                      </a:pPr>
                      <a:endParaRPr lang="th-TH" sz="2800" b="1" u="none" spc="-7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" name="TextBox 8">
            <a:extLst>
              <a:ext uri="{FF2B5EF4-FFF2-40B4-BE49-F238E27FC236}">
                <a16:creationId xmlns:a16="http://schemas.microsoft.com/office/drawing/2014/main" xmlns="" id="{F54E36BE-BDDF-41C1-8392-3C286BCBA931}"/>
              </a:ext>
            </a:extLst>
          </p:cNvPr>
          <p:cNvSpPr txBox="1"/>
          <p:nvPr/>
        </p:nvSpPr>
        <p:spPr>
          <a:xfrm>
            <a:off x="9540" y="-984"/>
            <a:ext cx="12198751" cy="12003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ปัญหาและข้อขัดข้อง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ในการดำเนินการขับเคลื่อน ทอ.ให้เป็นองค์การแห่งการเรียนรู้ </a:t>
            </a:r>
            <a:b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ประจำปีงบประมาณ ๒๕๖๓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02383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	วิสัยทัศน์ กง.ทอ.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: </a:t>
              </a: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สี่เหลี่ยมผืนผ้า 1"/>
          <p:cNvSpPr>
            <a:spLocks noChangeArrowheads="1"/>
          </p:cNvSpPr>
          <p:nvPr/>
        </p:nvSpPr>
        <p:spPr bwMode="auto">
          <a:xfrm>
            <a:off x="2279650" y="1720840"/>
            <a:ext cx="76327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anose="020B0500040200020003" pitchFamily="34" charset="-34"/>
              </a:rPr>
              <a:t>หัวข้อที่ ๒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anose="020B0500040200020003" pitchFamily="34" charset="-34"/>
              </a:rPr>
              <a:t>แนวทางการขับเคลื่อน กง.ทอ.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anose="020B0500040200020003" pitchFamily="34" charset="-34"/>
              </a:rPr>
              <a:t>ให้เป็นองค์การแห่งการเรียนรู้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anose="020B0500040200020003" pitchFamily="34" charset="-34"/>
              </a:rPr>
              <a:t>ประจำปีงบประมาณ ๖๔</a:t>
            </a:r>
          </a:p>
        </p:txBody>
      </p:sp>
    </p:spTree>
    <p:extLst>
      <p:ext uri="{BB962C8B-B14F-4D97-AF65-F5344CB8AC3E}">
        <p14:creationId xmlns:p14="http://schemas.microsoft.com/office/powerpoint/2010/main" xmlns="" val="146739386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xmlns="" id="{DBC92E8C-975A-4AF0-A0BD-5D617DF8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96751"/>
          </a:xfr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th-TH" dirty="0">
                <a:solidFill>
                  <a:schemeClr val="tx1"/>
                </a:solidFill>
              </a:rPr>
              <a:t>นโยบาย ผบ.ทอ. ประจำปีงบประมาณ ๒๕๖๔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2DE177C-54EA-406E-B931-70BB32937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06476"/>
            <a:ext cx="4079776" cy="5669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688C43C-4C38-47FF-B3E8-7C58C2A06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9496" y="2780928"/>
            <a:ext cx="1097733" cy="1409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6939041-AE54-4132-B9A7-FCB30F842BDC}"/>
              </a:ext>
            </a:extLst>
          </p:cNvPr>
          <p:cNvGrpSpPr/>
          <p:nvPr/>
        </p:nvGrpSpPr>
        <p:grpSpPr>
          <a:xfrm>
            <a:off x="4098600" y="1788627"/>
            <a:ext cx="8093400" cy="4144841"/>
            <a:chOff x="4098600" y="1213954"/>
            <a:chExt cx="8093400" cy="414484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B95C936C-2043-4FD4-AC6B-5BDCFA23C830}"/>
                </a:ext>
              </a:extLst>
            </p:cNvPr>
            <p:cNvGrpSpPr/>
            <p:nvPr/>
          </p:nvGrpSpPr>
          <p:grpSpPr>
            <a:xfrm>
              <a:off x="4098600" y="1213954"/>
              <a:ext cx="8093400" cy="2863118"/>
              <a:chOff x="4863475" y="1353288"/>
              <a:chExt cx="5543831" cy="2074441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B38EACA2-BC5D-40EA-9EE4-E8EDA2568F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871864" y="2389634"/>
                <a:ext cx="5527054" cy="103809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DEDC4840-95C6-4271-BF70-8C68378A26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 xmlns="">
                      <a14:imgLayer r:embed="rId7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871864" y="1353288"/>
                <a:ext cx="5535442" cy="68736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3ABF7437-EC9B-4339-913B-F81527FB5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863475" y="2022396"/>
                <a:ext cx="5535442" cy="367238"/>
              </a:xfrm>
              <a:prstGeom prst="rect">
                <a:avLst/>
              </a:prstGeom>
            </p:spPr>
          </p:pic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120D3625-E6F4-439E-BDDA-A641A0141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110847" y="4076927"/>
              <a:ext cx="8068906" cy="1281868"/>
            </a:xfrm>
            <a:prstGeom prst="rect">
              <a:avLst/>
            </a:prstGeom>
          </p:spPr>
        </p:pic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109ACF52-8CAA-4F7C-81B0-F7432B59EF90}"/>
              </a:ext>
            </a:extLst>
          </p:cNvPr>
          <p:cNvCxnSpPr/>
          <p:nvPr/>
        </p:nvCxnSpPr>
        <p:spPr>
          <a:xfrm>
            <a:off x="7176120" y="3861048"/>
            <a:ext cx="48245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5F195C8-7DEA-4463-883F-AC42D72123BB}"/>
              </a:ext>
            </a:extLst>
          </p:cNvPr>
          <p:cNvCxnSpPr>
            <a:cxnSpLocks/>
          </p:cNvCxnSpPr>
          <p:nvPr/>
        </p:nvCxnSpPr>
        <p:spPr>
          <a:xfrm>
            <a:off x="4223792" y="4193366"/>
            <a:ext cx="201622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4A2775C2-ABAA-4C36-AE8C-ECC6515E21FB}"/>
              </a:ext>
            </a:extLst>
          </p:cNvPr>
          <p:cNvCxnSpPr>
            <a:cxnSpLocks/>
          </p:cNvCxnSpPr>
          <p:nvPr/>
        </p:nvCxnSpPr>
        <p:spPr>
          <a:xfrm>
            <a:off x="6156865" y="3527618"/>
            <a:ext cx="447563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DF4F0998-13B2-401B-AB45-35A7D1C18C6A}"/>
              </a:ext>
            </a:extLst>
          </p:cNvPr>
          <p:cNvCxnSpPr/>
          <p:nvPr/>
        </p:nvCxnSpPr>
        <p:spPr>
          <a:xfrm>
            <a:off x="8565946" y="3882722"/>
            <a:ext cx="64807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59925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สี่เหลี่ยมผืนผ้ามุมมน 8"/>
          <p:cNvSpPr/>
          <p:nvPr/>
        </p:nvSpPr>
        <p:spPr>
          <a:xfrm>
            <a:off x="1505251" y="989012"/>
            <a:ext cx="8678862" cy="784225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 anchorCtr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แผนปฏิบัติราชการ กง.ทอ.ปี พ.ศ.๒๕๖๓</a:t>
            </a:r>
            <a:endParaRPr lang="en-US" sz="40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00" t="18533" r="51360" b="11227"/>
          <a:stretch/>
        </p:blipFill>
        <p:spPr bwMode="auto">
          <a:xfrm>
            <a:off x="4129847" y="1743837"/>
            <a:ext cx="3194051" cy="406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3619500" y="5850135"/>
            <a:ext cx="44338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alt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หน่วยงานที่รับผิดชอบ </a:t>
            </a:r>
            <a:r>
              <a:rPr lang="en-US" alt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altLang="th-TH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สพร.ทอ.และ ยก.ทอ.</a:t>
            </a:r>
          </a:p>
        </p:txBody>
      </p:sp>
    </p:spTree>
    <p:extLst>
      <p:ext uri="{BB962C8B-B14F-4D97-AF65-F5344CB8AC3E}">
        <p14:creationId xmlns:p14="http://schemas.microsoft.com/office/powerpoint/2010/main" xmlns="" val="2109027299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	วิสัยทัศน์ กง.ทอ.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: </a:t>
              </a: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64" t="11852" r="24804" b="6580"/>
          <a:stretch/>
        </p:blipFill>
        <p:spPr bwMode="auto">
          <a:xfrm>
            <a:off x="3436380" y="2210174"/>
            <a:ext cx="5319239" cy="385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สี่เหลี่ยมผืนผ้ามุมมน 1"/>
          <p:cNvSpPr/>
          <p:nvPr/>
        </p:nvSpPr>
        <p:spPr>
          <a:xfrm>
            <a:off x="2555776" y="1174738"/>
            <a:ext cx="7474529" cy="851297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anchor="ctr" anchorCtr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นโยบาย ผบ.ทอ.ปี ๖๔ </a:t>
            </a:r>
            <a:r>
              <a:rPr kumimoji="0" lang="th-TH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“๑ หน่วย ๑ นวัตกรรม”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520554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	วิสัยทัศน์ กง.ทอ.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: </a:t>
              </a: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71" t="13827" r="5556" b="11440"/>
          <a:stretch/>
        </p:blipFill>
        <p:spPr bwMode="auto">
          <a:xfrm>
            <a:off x="0" y="990600"/>
            <a:ext cx="12192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80764452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	วิสัยทัศน์ กง.ทอ.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: </a:t>
              </a: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5" t="14166" r="5313" b="11667"/>
          <a:stretch/>
        </p:blipFill>
        <p:spPr bwMode="auto">
          <a:xfrm>
            <a:off x="0" y="990600"/>
            <a:ext cx="12192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4533087" y="2786972"/>
            <a:ext cx="982495" cy="7101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36804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chemeClr val="accent1">
                <a:lumMod val="5000"/>
                <a:lumOff val="95000"/>
              </a:schemeClr>
            </a:gs>
            <a:gs pos="2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63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xmlns="" id="{63B195CC-F1CC-4985-A838-E1F84FD21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48679"/>
          </a:xfr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algn="ctr"/>
            <a:r>
              <a:rPr lang="th-TH" sz="3400" dirty="0">
                <a:solidFill>
                  <a:schemeClr val="tx1"/>
                </a:solidFill>
              </a:rPr>
              <a:t>แผนปฏิบัติการการขับเคลื่อน ทอ.ให้เป็นองค์การแห่งการเรียนรู้ </a:t>
            </a:r>
            <a:r>
              <a:rPr lang="th-TH" sz="3400" u="sng" dirty="0">
                <a:solidFill>
                  <a:schemeClr val="tx1"/>
                </a:solidFill>
              </a:rPr>
              <a:t>ประจำปีงบประมาณ ๒๕๖๔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1B1797D-0A30-4D56-98D5-594D24F25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336" y="581778"/>
            <a:ext cx="4248472" cy="623159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445AD1C-0281-4BD4-936D-84349E742D1F}"/>
              </a:ext>
            </a:extLst>
          </p:cNvPr>
          <p:cNvSpPr/>
          <p:nvPr/>
        </p:nvSpPr>
        <p:spPr>
          <a:xfrm>
            <a:off x="200025" y="2483371"/>
            <a:ext cx="4095749" cy="139330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9545126-AE90-47FF-AAD1-1325547EEF65}"/>
              </a:ext>
            </a:extLst>
          </p:cNvPr>
          <p:cNvSpPr/>
          <p:nvPr/>
        </p:nvSpPr>
        <p:spPr>
          <a:xfrm>
            <a:off x="200025" y="3909772"/>
            <a:ext cx="4095750" cy="157662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38006CB2-E868-40F8-BA38-B7E0D8422BD9}"/>
              </a:ext>
            </a:extLst>
          </p:cNvPr>
          <p:cNvSpPr/>
          <p:nvPr/>
        </p:nvSpPr>
        <p:spPr>
          <a:xfrm>
            <a:off x="4448149" y="581778"/>
            <a:ext cx="7696523" cy="284722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2250" algn="l"/>
                <a:tab pos="450215" algn="l"/>
                <a:tab pos="540385" algn="l"/>
                <a:tab pos="900430" algn="l"/>
                <a:tab pos="1119505" algn="l"/>
                <a:tab pos="1433195" algn="l"/>
                <a:tab pos="1858010" algn="l"/>
                <a:tab pos="2401570" algn="l"/>
              </a:tabLst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๒. </a:t>
            </a: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วัตถุประสงค์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2250" algn="l"/>
                <a:tab pos="540385" algn="l"/>
                <a:tab pos="853440" algn="l"/>
              </a:tabLst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 ๒.๑  เพื่อสร้างความยั่งยืนในการขับเคลื่อน ทอ.ให้เป็นองค์การแห่งการเรียนรู้บนพื้นฐาน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การประยุกต์ใช้เครือข่ายเทคโนโลยีดิจิทัล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2250" algn="l"/>
                <a:tab pos="540385" algn="l"/>
                <a:tab pos="853440" algn="l"/>
              </a:tabLst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 ๒.๒  เพื่อให้ นขต.ทอ.มีการสร้างผลงานคุณภาพที่เป็นแนวปฏิบัติที่ดีหรือนวัตกรรม และสามารถนำไปประยุกต์ใช้เพื่อเพิ่มประสิทธิภาพการปฏิบัติงาน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 ๒.๓  เพื่อสร้างเครือข่ายการเรียนรู้ระหว่างหน่วยงานที่สามารถบูรณาการนวัตกรรมประเภทต่าง ๆ 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ในระดับ นขต.ทอ.และยกระดับเป็นนวัตกรรมในระดับ ทอ.ที่สามารถนำไปใช้เพิ่มขีดความสามารถของ ทอ.ได้อย่างเป็นรูปธรรม รวมถึงมีการแลกเปลี่ยนนวัตกรรมและภูมิปัญญากับองค์กรภายนอก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A95B536E-505E-46B6-B776-0B704158EF18}"/>
              </a:ext>
            </a:extLst>
          </p:cNvPr>
          <p:cNvSpPr/>
          <p:nvPr/>
        </p:nvSpPr>
        <p:spPr>
          <a:xfrm>
            <a:off x="4448149" y="3462098"/>
            <a:ext cx="7696523" cy="335127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2250" algn="l"/>
                <a:tab pos="540385" algn="l"/>
                <a:tab pos="853440" algn="l"/>
              </a:tabLst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๓.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</a:t>
            </a: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เป้าหมาย</a:t>
            </a:r>
            <a:r>
              <a:rPr kumimoji="0" lang="th-TH" sz="2000" b="1" i="0" u="sng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และตัวชี้วัด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2250" algn="l"/>
                <a:tab pos="540385" algn="l"/>
                <a:tab pos="900430" algn="l"/>
                <a:tab pos="1119505" algn="l"/>
                <a:tab pos="1433195" algn="l"/>
                <a:tab pos="1858010" algn="l"/>
                <a:tab pos="2401570" algn="l"/>
              </a:tabLst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๓.๑  นขต.ทอ.มีผลการขับเคลื่อนสู่การเป็นองค์การแห่งการเรียนรู้ตามเกณฑ์การประเมินที่ ทอ.กำหนดทั้ง ๕ กลยุทธ์ย่อย อยู่ในระดับ ๕ ครบทุกส่วนราชการ (ส่วนบัญชาการ ส่วนกำลังรบ ส่วนส่งกำลังบำรุง ส่วนการศึกษา ส่วนกิจการพิเศษ)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2250" algn="l"/>
                <a:tab pos="540385" algn="l"/>
                <a:tab pos="900430" algn="l"/>
                <a:tab pos="1342390" algn="l"/>
                <a:tab pos="1433195" algn="l"/>
                <a:tab pos="1858010" algn="l"/>
                <a:tab pos="2401570" algn="l"/>
              </a:tabLst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๓.๒  ร้อยละของ นขต.ทอ.สามารถพัฒนาการปฏิบัติงาน หรือสร้างผลงานคุณภาพ</a:t>
            </a:r>
            <a:r>
              <a:rPr kumimoji="0" lang="th-TH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ที่เป็นนวัตกรรมประเภทต่าง ๆ และนำไปใช้ประโยชน์อย่างเป็นรูปธรรม ทั้งในระดับหน่วยงาน </a:t>
            </a:r>
            <a:r>
              <a:rPr kumimoji="0" lang="th-TH" sz="20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ระดับกองทัพอากาศ </a:t>
            </a:r>
            <a:br>
              <a:rPr kumimoji="0" lang="th-TH" sz="20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kumimoji="0" lang="th-TH" sz="20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หรือระดับประเทศ อย่างน้อยหน่วยงานละ ๑ นวัตกรรม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222250" algn="l"/>
                <a:tab pos="540385" algn="l"/>
                <a:tab pos="900430" algn="l"/>
                <a:tab pos="1342390" algn="l"/>
                <a:tab pos="1433195" algn="l"/>
                <a:tab pos="1858010" algn="l"/>
                <a:tab pos="240157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๓.๓  ทอ.สามารถนำนวัตกรรมที่เกิดขึ้นจากการประยุกต์ใช้</a:t>
            </a:r>
            <a:r>
              <a:rPr kumimoji="0" lang="th-TH" sz="2000" b="1" i="0" u="none" strike="noStrike" kern="8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เครื่องมือ</a:t>
            </a:r>
            <a:r>
              <a:rPr kumimoji="0" lang="th-TH" sz="2000" b="1" i="0" u="none" strike="noStrike" kern="8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การจัดการความรู้ </a:t>
            </a:r>
            <a:r>
              <a:rPr kumimoji="0" lang="th-TH" sz="2000" b="1" i="0" u="none" strike="noStrike" kern="8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</a:t>
            </a:r>
            <a:r>
              <a:rPr kumimoji="0" lang="en-US" sz="2000" b="1" i="0" u="none" strike="noStrike" kern="8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KM</a:t>
            </a:r>
            <a:r>
              <a:rPr kumimoji="0" lang="th-TH" sz="2000" b="1" i="0" u="none" strike="noStrike" kern="8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 </a:t>
            </a:r>
            <a:br>
              <a:rPr kumimoji="0" lang="th-TH" sz="2000" b="1" i="0" u="none" strike="noStrike" kern="8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kumimoji="0" lang="th-TH" sz="2000" b="1" i="0" u="none" strike="noStrike" kern="8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หรือการควบคุมคุณภาพ (</a:t>
            </a:r>
            <a:r>
              <a:rPr kumimoji="0" lang="en-US" sz="2000" b="1" i="0" u="none" strike="noStrike" kern="8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QCC</a:t>
            </a:r>
            <a:r>
              <a:rPr kumimoji="0" lang="th-TH" sz="2000" b="1" i="0" u="none" strike="noStrike" kern="8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 เข้า</a:t>
            </a:r>
            <a:r>
              <a:rPr kumimoji="0" lang="th-TH" sz="20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ร่วมการแลกเปลี่ยนเรียนรู้ หรือนำเสนอผลงานเชิงประจักษ์</a:t>
            </a:r>
            <a:br>
              <a:rPr kumimoji="0" lang="th-TH" sz="20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kumimoji="0" lang="th-TH" sz="20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ในเวที</a:t>
            </a:r>
            <a:r>
              <a:rPr kumimoji="0" lang="th-TH" sz="20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ภายนอก ทอ.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cxnSp>
        <p:nvCxnSpPr>
          <p:cNvPr id="4" name="ตัวเชื่อมต่อตรง 3">
            <a:extLst>
              <a:ext uri="{FF2B5EF4-FFF2-40B4-BE49-F238E27FC236}">
                <a16:creationId xmlns:a16="http://schemas.microsoft.com/office/drawing/2014/main" xmlns="" id="{BBFEEECB-3619-4E61-98C7-5E3C4F6AD992}"/>
              </a:ext>
            </a:extLst>
          </p:cNvPr>
          <p:cNvCxnSpPr/>
          <p:nvPr/>
        </p:nvCxnSpPr>
        <p:spPr>
          <a:xfrm>
            <a:off x="5428211" y="5054138"/>
            <a:ext cx="6400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ตัวเชื่อมต่อตรง 5">
            <a:extLst>
              <a:ext uri="{FF2B5EF4-FFF2-40B4-BE49-F238E27FC236}">
                <a16:creationId xmlns:a16="http://schemas.microsoft.com/office/drawing/2014/main" xmlns="" id="{5988BE69-95B4-42D3-9B9F-2A5073FBDAC6}"/>
              </a:ext>
            </a:extLst>
          </p:cNvPr>
          <p:cNvCxnSpPr/>
          <p:nvPr/>
        </p:nvCxnSpPr>
        <p:spPr>
          <a:xfrm>
            <a:off x="4779818" y="5370022"/>
            <a:ext cx="70907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ตัวเชื่อมต่อตรง 7">
            <a:extLst>
              <a:ext uri="{FF2B5EF4-FFF2-40B4-BE49-F238E27FC236}">
                <a16:creationId xmlns:a16="http://schemas.microsoft.com/office/drawing/2014/main" xmlns="" id="{10A1DA60-6AB4-4807-858E-49CE4B8FB570}"/>
              </a:ext>
            </a:extLst>
          </p:cNvPr>
          <p:cNvCxnSpPr>
            <a:cxnSpLocks/>
          </p:cNvCxnSpPr>
          <p:nvPr/>
        </p:nvCxnSpPr>
        <p:spPr>
          <a:xfrm>
            <a:off x="4721629" y="5685903"/>
            <a:ext cx="38266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xmlns="" id="{1AE319C9-68C0-4E7F-946E-5ED42214288D}"/>
              </a:ext>
            </a:extLst>
          </p:cNvPr>
          <p:cNvSpPr/>
          <p:nvPr/>
        </p:nvSpPr>
        <p:spPr>
          <a:xfrm>
            <a:off x="6015659" y="5411730"/>
            <a:ext cx="2532611" cy="2324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095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35F40118-77BA-4E3D-A6E6-C845400AE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08719"/>
          </a:xfr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th-TH" sz="3400" dirty="0">
                <a:solidFill>
                  <a:schemeClr val="tx1"/>
                </a:solidFill>
              </a:rPr>
              <a:t>แนวทางการขับเคลื่อน ทอ.ให้เป็นองค์การแห่งการเรียนรู้ </a:t>
            </a:r>
            <a:r>
              <a:rPr lang="th-TH" sz="3400" u="sng" dirty="0">
                <a:solidFill>
                  <a:schemeClr val="tx1"/>
                </a:solidFill>
              </a:rPr>
              <a:t>ประจำปีงบประมาณ ๒๕๖๔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54261E08-CB1C-42E4-9A06-AFF504D3885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100" y="908719"/>
          <a:ext cx="12192000" cy="5983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4692">
                  <a:extLst>
                    <a:ext uri="{9D8B030D-6E8A-4147-A177-3AD203B41FA5}">
                      <a16:colId xmlns:a16="http://schemas.microsoft.com/office/drawing/2014/main" xmlns="" val="1364592256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xmlns="" val="3594733132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xmlns="" val="1772492571"/>
                    </a:ext>
                  </a:extLst>
                </a:gridCol>
                <a:gridCol w="1424580">
                  <a:extLst>
                    <a:ext uri="{9D8B030D-6E8A-4147-A177-3AD203B41FA5}">
                      <a16:colId xmlns:a16="http://schemas.microsoft.com/office/drawing/2014/main" xmlns="" val="3870136456"/>
                    </a:ext>
                  </a:extLst>
                </a:gridCol>
              </a:tblGrid>
              <a:tr h="5664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นขต.ทอ.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คณอก.ขับเคลื่อน 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ห้วงเวลาดำเนินการ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หมายเหตุ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4251277"/>
                  </a:ext>
                </a:extLst>
              </a:tr>
              <a:tr h="1166190">
                <a:tc>
                  <a:txBody>
                    <a:bodyPr/>
                    <a:lstStyle/>
                    <a:p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แต่งตั้ง คณก.ขับเคลื่อนหน่วยงานให้เป็นองค์การแห่งการเรียนรู้ </a:t>
                      </a:r>
                      <a:b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และผู้มีหน้าที่ในการบริหารจัดการระบบงานการจัดการความรู้ เช่น </a:t>
                      </a:r>
                      <a:b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ผู้ส่งเสริมการจัดการความรู้ (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 Facilitator</a:t>
                      </a: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ผู้นำองค์ความรู้เข้าระบบ (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 Publisher</a:t>
                      </a: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และผู้ดูแลระบบ (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 Administrator</a:t>
                      </a: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แจ้งแนวทางการขับเคลื่อนหน่วยงานให้เป็นองค์การแห่งการเรียนรู้ ประจำปีงบประมาณ ๒๕๖๔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ม.ค.๖๔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36386499"/>
                  </a:ext>
                </a:extLst>
              </a:tr>
              <a:tr h="274436">
                <a:tc>
                  <a:txBody>
                    <a:bodyPr/>
                    <a:lstStyle/>
                    <a:p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จัดทำแผนหรือแนวทางการขับเคลื่อนหน่วยงานให้เป็นองค์การ</a:t>
                      </a:r>
                      <a:b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แห่งการเรียนรู้ที่เหมาะสมตามบริบทของหน่วย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ฝ่ายเลขานุการฯ รวบรวมข้อมูลนำส่ง คณอก.ฯ ขับเคลื่อน ประกอบการพิจารณาก่อนการตรวจติดตามการขับเคลื่อน รอบที่ 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ม.ค.๖๔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60885200"/>
                  </a:ext>
                </a:extLst>
              </a:tr>
              <a:tr h="899632">
                <a:tc>
                  <a:txBody>
                    <a:bodyPr/>
                    <a:lstStyle/>
                    <a:p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ดำเนินการให้กำลังพลในหน่วยมีการจัดการความรู้ตามแนวทาง</a:t>
                      </a:r>
                      <a:b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ที่กำหนด โดยอ้างอิงตามแบบประเมินการขับเคลื่อนหน่วยงาน</a:t>
                      </a:r>
                      <a:b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ให้เป็นองค์การแห่งการเรียนรู้ ๕ องค์ประกอบ ๒๕ ตัวชี้วัด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ติดตามผลการดำเนินการตามแผน </a:t>
                      </a:r>
                      <a:b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ผ่านระบบงานการจัดการความรู้ (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KMS</a:t>
                      </a: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ก.พ. - ส.ค.๖๔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79969227"/>
                  </a:ext>
                </a:extLst>
              </a:tr>
              <a:tr h="1313933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ส่งเสริมให้กำลังพลในหน่วยเข้าใช้งานระบบงานการจัดการความรู้ (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Knowledge Management System</a:t>
                      </a: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KMS</a:t>
                      </a: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โดยให้ดำเนินการบันทึกองค์ความรู้ลงในแบบฟอร์มบันทึกข้อมูลความรู้ (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Knowledge Capture Form : KCF</a:t>
                      </a: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ให้สอดคล้องกับการกำหนดมาตรฐานงานตามภารกิจหลักของหน่วย ให้ครบร้อยละ ๑๐๐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ติดตามผลการดำเนินการตามแผน </a:t>
                      </a:r>
                      <a:b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ผ่านระบบงานการจัดการความรู้ (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KMS</a:t>
                      </a: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</a:p>
                    <a:p>
                      <a:pPr algn="ctr"/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ก.พ. - ส.ค.๖๔</a:t>
                      </a:r>
                    </a:p>
                    <a:p>
                      <a:pPr algn="ctr"/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4631324"/>
                  </a:ext>
                </a:extLst>
              </a:tr>
              <a:tr h="633074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นำเสนอการดำเนินการขับเคลื่อนการจัดการความรู้ของหน่วยให้ </a:t>
                      </a:r>
                      <a:b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คณอก.ขับเคลื่อนฯ พิจารณา ในการตรวจติดตาม รอบที่ ๑ ของ คณอก.ฯ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รับฟังการนำเสนอและตรวจประเมินผลการดำเนินการขับเคลื่อนหน่วยให้เป็นองค์การแห่งการเรียนรู้ พร้อมซักถาม และให้ข้อเสนอแนะ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เม.ย. - พ.ค.๖๔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7961300"/>
                  </a:ext>
                </a:extLst>
              </a:tr>
              <a:tr h="825028">
                <a:tc>
                  <a:txBody>
                    <a:bodyPr/>
                    <a:lstStyle/>
                    <a:p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รายงานผลการขับเคลื่อนการจัดการความรู้ของหน่วย โดยการบันทึกรายละเอียดและหลักฐานเชิงประจักษ์ลงในแบบฟอร์มการประเมิน </a:t>
                      </a:r>
                      <a:b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๕ องค์ประกอบ ผ่านระบบงานการจัดการความรู้ (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KMS</a:t>
                      </a: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ตรวจประเมินผลการดำเนินการขับเคลื่อนหน่วยให้เป็นองค์การ</a:t>
                      </a:r>
                      <a:b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แห่งการเรียนรู้ เพื่อให้คะแนนการขับเคลื่อนหน่วยฯ เพื่อสรุปผล</a:t>
                      </a:r>
                      <a:b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การขับเคลื่อน ประจำปีงบประมาณ ๖๔ นำเรียน ผบ.ทอ.ทราบ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ภายใน ๑๕ ส.ค.๖๔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97133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577394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xmlns="" id="{F1BFC67F-1284-4CD5-B459-DECFD6334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08719"/>
          </a:xfr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th-TH" sz="3400" dirty="0">
                <a:solidFill>
                  <a:schemeClr val="tx1"/>
                </a:solidFill>
              </a:rPr>
              <a:t>แนวทางการตัดสินผลงานที่เสริมสร้าง ทอ.ให้เป็นองค์การแห่งการเรียนรู้ </a:t>
            </a:r>
            <a:r>
              <a:rPr lang="th-TH" sz="3400" u="sng" dirty="0">
                <a:solidFill>
                  <a:schemeClr val="tx1"/>
                </a:solidFill>
              </a:rPr>
              <a:t>ประจำปีงบประมาณ ๒๕๖๔</a:t>
            </a: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xmlns="" id="{1FFF5B51-DAE2-4B39-B47F-E786A3A8C62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100" y="908720"/>
          <a:ext cx="12192000" cy="59492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6660">
                  <a:extLst>
                    <a:ext uri="{9D8B030D-6E8A-4147-A177-3AD203B41FA5}">
                      <a16:colId xmlns:a16="http://schemas.microsoft.com/office/drawing/2014/main" xmlns="" val="1364592256"/>
                    </a:ext>
                  </a:extLst>
                </a:gridCol>
                <a:gridCol w="4392488">
                  <a:extLst>
                    <a:ext uri="{9D8B030D-6E8A-4147-A177-3AD203B41FA5}">
                      <a16:colId xmlns:a16="http://schemas.microsoft.com/office/drawing/2014/main" xmlns="" val="3594733132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xmlns="" val="1772492571"/>
                    </a:ext>
                  </a:extLst>
                </a:gridCol>
                <a:gridCol w="1280564">
                  <a:extLst>
                    <a:ext uri="{9D8B030D-6E8A-4147-A177-3AD203B41FA5}">
                      <a16:colId xmlns:a16="http://schemas.microsoft.com/office/drawing/2014/main" xmlns="" val="3870136456"/>
                    </a:ext>
                  </a:extLst>
                </a:gridCol>
              </a:tblGrid>
              <a:tr h="6092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นขต.ทอ.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คณอก.ตัดสิน 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ห้วงเวลาดำเนินการ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หมายเหตุ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4251277"/>
                  </a:ext>
                </a:extLst>
              </a:tr>
              <a:tr h="680942">
                <a:tc>
                  <a:txBody>
                    <a:bodyPr/>
                    <a:lstStyle/>
                    <a:p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ส่งหัวข้อของกลุ่มกิจกรรมการจัดการความรู้ (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</a:t>
                      </a: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และการควบคุมคุณภาพ (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QCC</a:t>
                      </a: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ลงในระบบงานการจัดการความรู้ (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KMS</a:t>
                      </a: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ฝ่ายเลขานุการฯ แจ้งแนวทางทางการตรวจตัดสินผลงานที่เสริมสร้าง ทอ.ให้เป็นองค์การแห่งการเรียนรู้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ภายใน ม.ค.๖๔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36386499"/>
                  </a:ext>
                </a:extLst>
              </a:tr>
              <a:tr h="680942">
                <a:tc>
                  <a:txBody>
                    <a:bodyPr/>
                    <a:lstStyle/>
                    <a:p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นำรายละเอียดข้อมูล องค์ความรู้ของผลงานลงในระบบงาน</a:t>
                      </a:r>
                      <a:b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การจัดการความรู้ (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KMS</a:t>
                      </a: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คณอก.ฯ ตรวจสอบและพิจารณา การดำเนินงานของกลุ่มกิจกรรมฯ  </a:t>
                      </a:r>
                      <a:b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และจัดลำดับการนำเสนอผลงานตามความเหมาะสม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ภายใน มี.ค.๖๔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60885200"/>
                  </a:ext>
                </a:extLst>
              </a:tr>
              <a:tr h="680942">
                <a:tc rowSpan="2">
                  <a:txBody>
                    <a:bodyPr/>
                    <a:lstStyle/>
                    <a:p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นำเสนอผลงานในการตรวจตัดสินผลงานที่เสริมสร้าง ทอ.</a:t>
                      </a:r>
                      <a:b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ให้เป็นองค์การแห่งการเรียนรู้ รอบที่ 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คณอก.ฯ รับฟังและพิจารณาการนำเสนอผลงานฯ ของกลุ่มกิจกรรมฯ </a:t>
                      </a:r>
                      <a:b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รอบที่ ๑ ผ่านการประชุมออนไลน์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เม.ย. - พ.ค.๖๔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en-US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Zoom</a:t>
                      </a:r>
                    </a:p>
                    <a:p>
                      <a:r>
                        <a:rPr lang="en-US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WebEx</a:t>
                      </a:r>
                      <a:endParaRPr lang="th-TH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79969227"/>
                  </a:ext>
                </a:extLst>
              </a:tr>
              <a:tr h="68094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ฝ่ายเลขานุการฯ ประกาศผลกลุ่มกิจกรรมที่ผ่านการคัดเลือก รอบที่ ๑ </a:t>
                      </a:r>
                      <a:b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โดย คณอก.ฯ และแจ้งแนวทางการนำเสนอผลงาน รอบที่ 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มิ.ย.๖๔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4631324"/>
                  </a:ext>
                </a:extLst>
              </a:tr>
              <a:tr h="68094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นำเสนอผลงานในการตรวจตัดสินผลงานที่เสริมสร้าง ทอ.</a:t>
                      </a:r>
                      <a:b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ให้เป็นองค์การแห่งการเรียนรู้ รอบที่ ๒</a:t>
                      </a:r>
                    </a:p>
                    <a:p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คณอก.ฯ รับฟังและพิจารณาการนำเสนอผลงานฯ ของกลุ่มกิจกรรมฯ </a:t>
                      </a:r>
                      <a:b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รอบที่ ๒ โดยการนำเสนอด้วยตนเอง ณ ห้องบรรยาย บก.ทอ. 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ก.ค.๖๔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7961300"/>
                  </a:ext>
                </a:extLst>
              </a:tr>
              <a:tr h="96765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ฝ่ายเลขานุการฯ ประกาศผลกลุ่มกิจกรรมที่ผ่านการคัดเลือก รอบที่ ๒ </a:t>
                      </a:r>
                      <a:b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โดย คณอก.ฯ และแจ้งแนวทางการนำเสนอผลงานในงานมหกรรม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การจัดการความรู้ นวัตกรรมและกิจกรรมพัฒนาคุณภาพ ครั้งที่ ๓๘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97133029"/>
                  </a:ext>
                </a:extLst>
              </a:tr>
              <a:tr h="9676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จัดบอร์ดนิทรรศการและนำเสนอผลงานในงานมหกรรมการจัดการความรู้ นวัตกรรมและกิจกรรมพัฒนาคุณภาพ ครั้งที่ ๓๘</a:t>
                      </a:r>
                    </a:p>
                    <a:p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มอบรางวัลกลุ่มกิจกรรมฯ ที่ผ่านการคัดเลือก รอบที่ ๒ ตามระดับรางวัล และประเภทรางวัล ต่าง ๆ โดยเรียนเชิญ ผบ.ทอ.เป็นประธานในพิธีฯ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ส.ค.๖๔</a:t>
                      </a:r>
                    </a:p>
                    <a:p>
                      <a:pPr algn="ctr"/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7683874"/>
                  </a:ext>
                </a:extLst>
              </a:tr>
            </a:tbl>
          </a:graphicData>
        </a:graphic>
      </p:graphicFrame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xmlns="" id="{01A7616A-551E-4903-8B74-1A1A125618C3}"/>
              </a:ext>
            </a:extLst>
          </p:cNvPr>
          <p:cNvSpPr/>
          <p:nvPr/>
        </p:nvSpPr>
        <p:spPr>
          <a:xfrm>
            <a:off x="91440" y="1612669"/>
            <a:ext cx="3790604" cy="46551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วงรี 5">
            <a:extLst>
              <a:ext uri="{FF2B5EF4-FFF2-40B4-BE49-F238E27FC236}">
                <a16:creationId xmlns:a16="http://schemas.microsoft.com/office/drawing/2014/main" xmlns="" id="{6A687B7C-3651-40CD-97BC-45FBE25C6CCB}"/>
              </a:ext>
            </a:extLst>
          </p:cNvPr>
          <p:cNvSpPr/>
          <p:nvPr/>
        </p:nvSpPr>
        <p:spPr>
          <a:xfrm>
            <a:off x="9044247" y="1529542"/>
            <a:ext cx="1172095" cy="4655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393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	วิสัยทัศน์ กง.ทอ.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: </a:t>
              </a: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73EBBB2C-EF1B-40B7-A24E-DA91EC01D894}"/>
              </a:ext>
            </a:extLst>
          </p:cNvPr>
          <p:cNvSpPr txBox="1"/>
          <p:nvPr/>
        </p:nvSpPr>
        <p:spPr>
          <a:xfrm>
            <a:off x="694100" y="1015091"/>
            <a:ext cx="11109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คำสั่งแต่งตั้งคณะทำงานฯ และอนุมัติแผนการขับเคลื่อน กง.ทอ.ให้เป็นองค์การแห่งการเรียนรู้ ปี ๖๔</a:t>
            </a: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xmlns="" id="{ADB2B947-E15D-473B-976A-48EF4B518DAF}"/>
              </a:ext>
            </a:extLst>
          </p:cNvPr>
          <p:cNvPicPr/>
          <p:nvPr/>
        </p:nvPicPr>
        <p:blipFill>
          <a:blip r:embed="rId5"/>
          <a:srcRect l="33358" t="11089" r="33490" b="6604"/>
          <a:stretch>
            <a:fillRect/>
          </a:stretch>
        </p:blipFill>
        <p:spPr bwMode="auto">
          <a:xfrm>
            <a:off x="1571688" y="1661422"/>
            <a:ext cx="3969033" cy="457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xmlns="" id="{B96B9FCF-7941-4DAE-B6E7-590C7820E8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21" t="14445" r="36184" b="6666"/>
          <a:stretch/>
        </p:blipFill>
        <p:spPr>
          <a:xfrm>
            <a:off x="5815258" y="1665860"/>
            <a:ext cx="4162931" cy="45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5221066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	วิสัยทัศน์ กง.ทอ.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: </a:t>
              </a: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73EBBB2C-EF1B-40B7-A24E-DA91EC01D894}"/>
              </a:ext>
            </a:extLst>
          </p:cNvPr>
          <p:cNvSpPr txBox="1"/>
          <p:nvPr/>
        </p:nvSpPr>
        <p:spPr>
          <a:xfrm>
            <a:off x="2307521" y="1015091"/>
            <a:ext cx="7882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คำสั่งแต่งตั้งคณะทำงานการเสริมสร้างนวัตกรรมของ กง.ทอ.</a:t>
            </a: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xmlns="" id="{CDB24F54-F538-4692-BFED-0CC92AEB7C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05" t="11605" r="37361" b="3951"/>
          <a:stretch/>
        </p:blipFill>
        <p:spPr>
          <a:xfrm>
            <a:off x="2145628" y="1685913"/>
            <a:ext cx="3565439" cy="4418044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923F22B3-948C-4770-8669-E754F7C8E8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583" t="12346" r="37500" b="3704"/>
          <a:stretch/>
        </p:blipFill>
        <p:spPr>
          <a:xfrm>
            <a:off x="6363565" y="1685913"/>
            <a:ext cx="3549648" cy="442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2770807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	วิสัยทัศน์ กง.ทอ.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: </a:t>
              </a: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สี่เหลี่ยมผืนผ้า 1"/>
          <p:cNvSpPr>
            <a:spLocks noChangeArrowheads="1"/>
          </p:cNvSpPr>
          <p:nvPr/>
        </p:nvSpPr>
        <p:spPr bwMode="auto">
          <a:xfrm>
            <a:off x="2279650" y="2551837"/>
            <a:ext cx="76327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anose="020B0500040200020003" pitchFamily="34" charset="-34"/>
              </a:rPr>
              <a:t>หัวข้อที่ ๓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anose="020B0500040200020003" pitchFamily="34" charset="-34"/>
              </a:rPr>
              <a:t>อื่น ๆ</a:t>
            </a:r>
          </a:p>
        </p:txBody>
      </p:sp>
    </p:spTree>
    <p:extLst>
      <p:ext uri="{BB962C8B-B14F-4D97-AF65-F5344CB8AC3E}">
        <p14:creationId xmlns:p14="http://schemas.microsoft.com/office/powerpoint/2010/main" xmlns="" val="3987461277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	วิสัยทัศน์ กง.ทอ.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: </a:t>
              </a: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สี่เหลี่ยมผืนผ้า 1"/>
          <p:cNvSpPr>
            <a:spLocks noChangeArrowheads="1"/>
          </p:cNvSpPr>
          <p:nvPr/>
        </p:nvSpPr>
        <p:spPr bwMode="auto">
          <a:xfrm>
            <a:off x="2007119" y="1618208"/>
            <a:ext cx="8177761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anose="020B0500040200020003" pitchFamily="34" charset="-34"/>
              </a:rPr>
              <a:t>หัวข้อของกลุ่มกิจกรรมการจัดการความรู้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anose="020B0500040200020003" pitchFamily="34" charset="-34"/>
              </a:rPr>
              <a:t>เกี่ยวกับนวัตกรรมของหน่วย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anose="020B0500040200020003" pitchFamily="34" charset="-34"/>
              </a:rPr>
              <a:t>ชื่อ.....................................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anose="020B0500040200020003" pitchFamily="34" charset="-34"/>
              </a:rPr>
              <a:t>สังกัด...........................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anose="020B0500040200020003" pitchFamily="34" charset="-34"/>
              </a:rPr>
              <a:t>(ลงในระบบ </a:t>
            </a:r>
            <a:r>
              <a:rPr kumimoji="0" lang="x-none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anose="020B0500040200020003" pitchFamily="34" charset="-34"/>
              </a:rPr>
              <a:t>KMS </a:t>
            </a: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anose="020B0500040200020003" pitchFamily="34" charset="-34"/>
              </a:rPr>
              <a:t>ของหน่วย ภายใน ม.ค.๖๔)</a:t>
            </a:r>
          </a:p>
        </p:txBody>
      </p:sp>
    </p:spTree>
    <p:extLst>
      <p:ext uri="{BB962C8B-B14F-4D97-AF65-F5344CB8AC3E}">
        <p14:creationId xmlns:p14="http://schemas.microsoft.com/office/powerpoint/2010/main" xmlns="" val="231333842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สี่เหลี่ยมผืนผ้ามุมมน 8"/>
          <p:cNvSpPr/>
          <p:nvPr/>
        </p:nvSpPr>
        <p:spPr>
          <a:xfrm>
            <a:off x="1416907" y="2601698"/>
            <a:ext cx="9144000" cy="919401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</a:p>
        </p:txBody>
      </p:sp>
      <p:sp>
        <p:nvSpPr>
          <p:cNvPr id="10" name="สี่เหลี่ยมผืนผ้ามุมมน 8"/>
          <p:cNvSpPr/>
          <p:nvPr/>
        </p:nvSpPr>
        <p:spPr>
          <a:xfrm>
            <a:off x="2714017" y="810665"/>
            <a:ext cx="5914603" cy="783193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anchor="ctr" anchorCtr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คำรับรองการปฏิบัติราชการ ปี ๖๓</a:t>
            </a:r>
            <a:endParaRPr lang="en-US" sz="40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690" t="18490" r="30640" b="18850"/>
          <a:stretch/>
        </p:blipFill>
        <p:spPr bwMode="auto">
          <a:xfrm>
            <a:off x="2110847" y="1524000"/>
            <a:ext cx="7189673" cy="484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สี่เหลี่ยมผืนผ้า 10"/>
          <p:cNvSpPr/>
          <p:nvPr/>
        </p:nvSpPr>
        <p:spPr>
          <a:xfrm>
            <a:off x="733167" y="1200486"/>
            <a:ext cx="991835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th-TH" sz="4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ประชุม </a:t>
            </a:r>
            <a:r>
              <a:rPr lang="th-TH" altLang="th-TH" sz="4800" b="1" dirty="0" err="1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คณก.</a:t>
            </a:r>
            <a:r>
              <a:rPr lang="th-TH" altLang="th-TH" sz="4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พัฒนาระบบราชการ </a:t>
            </a:r>
          </a:p>
          <a:p>
            <a:pPr algn="ctr"/>
            <a:r>
              <a:rPr lang="th-TH" altLang="th-TH" sz="4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กรมการเงินทหารอากาศ</a:t>
            </a:r>
          </a:p>
          <a:p>
            <a:pPr algn="ctr"/>
            <a:r>
              <a:rPr lang="th-TH" altLang="th-TH" sz="4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altLang="th-TH" sz="4800" b="1" dirty="0" err="1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ก.พ.ร.</a:t>
            </a:r>
            <a:r>
              <a:rPr lang="th-TH" altLang="th-TH" sz="4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กง.ทอ.) </a:t>
            </a:r>
          </a:p>
          <a:p>
            <a:pPr algn="ctr"/>
            <a:r>
              <a:rPr lang="th-TH" altLang="th-TH" sz="4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ครั้งที่ ๑/๖๔</a:t>
            </a:r>
          </a:p>
          <a:p>
            <a:pPr algn="ctr"/>
            <a:r>
              <a:rPr lang="th-TH" altLang="th-TH" sz="4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วันพฤหัสบดีที่ ๒๘ ม.ค.๖๔, ๐๙๐๐</a:t>
            </a:r>
          </a:p>
          <a:p>
            <a:pPr algn="ctr"/>
            <a:r>
              <a:rPr lang="th-TH" altLang="th-TH" sz="4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ณ ห้องประชุม กง.ทอ.</a:t>
            </a:r>
          </a:p>
        </p:txBody>
      </p:sp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สี่เหลี่ยมผืนผ้ามุมมน 8"/>
          <p:cNvSpPr/>
          <p:nvPr/>
        </p:nvSpPr>
        <p:spPr>
          <a:xfrm>
            <a:off x="1301578" y="1001933"/>
            <a:ext cx="9144000" cy="783193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สรุปผลการปฏิบัติราชการตามคำรับรองการปฏิบัติราชการปี ๖๓ </a:t>
            </a:r>
            <a:endParaRPr lang="en-US" sz="40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97462" y="1589453"/>
            <a:ext cx="895978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คะแนนเต็ม ๕.๐๐๐๐ คะแนน คะแนนประเมินตนเอง ๔.๖๒๘๔ คะแนน</a:t>
            </a:r>
          </a:p>
          <a:p>
            <a:pPr marL="342900" indent="-342900" algn="thaiDist">
              <a:buFont typeface="Arial" panose="020B0604020202020204" pitchFamily="34" charset="0"/>
              <a:buChar char="•"/>
            </a:pP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มิติการปฏิบัติตามพันธกิจ คะแนนเฉลี่ย ๓.๕๐๐๐ คะแนน</a:t>
            </a:r>
          </a:p>
          <a:p>
            <a:pPr marL="342900" indent="-342900" algn="thaiDist">
              <a:buFont typeface="Arial" panose="020B0604020202020204" pitchFamily="34" charset="0"/>
              <a:buChar char="•"/>
            </a:pP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มิติการพัฒนาหน่วย คะแนนเฉลี่ย ๐.๖๕๔๙ คะแนน</a:t>
            </a:r>
          </a:p>
          <a:p>
            <a:pPr marL="342900" indent="-342900" algn="thaiDist">
              <a:buFont typeface="Arial" panose="020B0604020202020204" pitchFamily="34" charset="0"/>
              <a:buChar char="•"/>
            </a:pP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มิติการปกครองบังคับบัญชา คะแนนเฉลี่ย ๐.๔๗๓๕ คะแนน</a:t>
            </a:r>
          </a:p>
          <a:p>
            <a:pPr algn="thaiDist"/>
            <a:r>
              <a:rPr lang="th-TH" b="1" spc="-60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จากการวิเคราะห์ผลการปฏิบัติราชการพบว่า กง.ทอ.ตั้งค่าเป้าหมายไว้ที่ ๓.๐๐๐๐ คะแนน </a:t>
            </a:r>
          </a:p>
          <a:p>
            <a:pPr algn="thaiDist"/>
            <a:r>
              <a:rPr lang="th-TH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กง.ทอ.สามารถปฏิบัติได้ ๔.๖๒๘๔ คะแนน สูงกว่าเป้าหมาย ๑.๖๒๘๔ คะแนน</a:t>
            </a:r>
          </a:p>
          <a:p>
            <a:pPr marL="342900" indent="-342900" algn="thaiDist">
              <a:buFont typeface="Arial" panose="020B0604020202020204" pitchFamily="34" charset="0"/>
              <a:buChar char="•"/>
            </a:pP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มิติการปฏิบัติตามพันธกิจ ตั้งค่าเป้าหมายไว้ที่ ๒.๑๐๐๐ คะแนน</a:t>
            </a:r>
          </a:p>
          <a:p>
            <a:pPr algn="thaiDist"/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  สามารถปฏิบัติได้ ๓.๕๐๐๐ คะแนน สูงกว่าเป้าหมาย ๑.๔๐๐๐ คะแนน</a:t>
            </a:r>
          </a:p>
          <a:p>
            <a:pPr marL="342900" indent="-342900" algn="thaiDist">
              <a:buFont typeface="Arial" panose="020B0604020202020204" pitchFamily="34" charset="0"/>
              <a:buChar char="•"/>
            </a:pP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มิติการพัฒนาหน่วย ตั้งค่าเป้าหมายไว้ที่ ๐.๖๐๐๐ คะแนน </a:t>
            </a:r>
          </a:p>
          <a:p>
            <a:pPr algn="thaiDist"/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  สามารถปฏิบัติได้ ๐.๖๕๔๙ คะแนน สูงกว่าเป้าหมาย ๐.๐๕๔๙ คะแนน</a:t>
            </a:r>
          </a:p>
          <a:p>
            <a:pPr marL="342900" indent="-342900" algn="thaiDist">
              <a:buFont typeface="Arial" panose="020B0604020202020204" pitchFamily="34" charset="0"/>
              <a:buChar char="•"/>
            </a:pP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มิติการปกครองบังคับบัญชา ตั้งค่าเป้าหมายไว้ที่ ๐.๓๐๐๐ คะแนน</a:t>
            </a:r>
          </a:p>
          <a:p>
            <a:pPr algn="thaiDist"/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  สามารถปฏิบัติได้ ๐.๔๗๓๕ คะแนน สูงกว่าเป้าหมาย ๐.๑๗๓๕ คะแนน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xmlns="" id="{FBD7745A-ECA2-4D03-ADBA-F697DCF86259}"/>
              </a:ext>
            </a:extLst>
          </p:cNvPr>
          <p:cNvGrpSpPr/>
          <p:nvPr/>
        </p:nvGrpSpPr>
        <p:grpSpPr>
          <a:xfrm>
            <a:off x="0" y="6400800"/>
            <a:ext cx="12192000" cy="457201"/>
            <a:chOff x="0" y="6400800"/>
            <a:chExt cx="12192000" cy="457201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B658C2DF-D33C-4D36-855A-17F0B64939A0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	วิสัยทัศน์ กง.ทอ.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: </a:t>
              </a: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เป็นศูนย์ระบบการเงินที่พร้อมบริการ ด้วยความซื่อสัตย์ ถูกต้อง โปร่งใส ตรวจสอบได้ และทันเวลา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xmlns="" id="{8AB4A0A0-4790-4726-8D9C-5BA6BCBE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169" b="90678" l="0" r="80000">
                          <a14:foregroundMark x1="6000" y1="30508" x2="10000" y2="76271"/>
                          <a14:foregroundMark x1="13375" y1="70339" x2="6500" y2="82203"/>
                          <a14:backgroundMark x1="15875" y1="48305" x2="51375" y2="54237"/>
                          <a14:backgroundMark x1="16000" y1="55932" x2="16875" y2="711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4717" y="6400800"/>
              <a:ext cx="3099667" cy="457201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C36185E-3E8F-4538-839E-A5003F10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สี่เหลี่ยมผืนผ้ามุมมน 8"/>
          <p:cNvSpPr/>
          <p:nvPr/>
        </p:nvSpPr>
        <p:spPr>
          <a:xfrm>
            <a:off x="1243914" y="2593460"/>
            <a:ext cx="9498226" cy="919401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800" b="1" kern="0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๒.๒  การดำเนินการพัฒนาระบบราชการ กง.ทอ.ปี ๖๔</a:t>
            </a:r>
            <a:endParaRPr lang="th-TH" sz="4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127373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">
  <a:themeElements>
    <a:clrScheme name="ชุดรูปแบบ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ชุดรูปแบบของ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ชุดรูปแบบ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emplate" id="{8713EB73-642A-4BA6-AD27-CBC70C516D51}" vid="{1C6ADC89-B4B7-408D-952E-D5EA887B3BBD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4979</TotalTime>
  <Words>2382</Words>
  <Application>Microsoft Office PowerPoint</Application>
  <PresentationFormat>กำหนดเอง</PresentationFormat>
  <Paragraphs>366</Paragraphs>
  <Slides>70</Slides>
  <Notes>1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2</vt:i4>
      </vt:variant>
      <vt:variant>
        <vt:lpstr>ชื่อเรื่องภาพนิ่ง</vt:lpstr>
      </vt:variant>
      <vt:variant>
        <vt:i4>70</vt:i4>
      </vt:variant>
    </vt:vector>
  </HeadingPairs>
  <TitlesOfParts>
    <vt:vector size="72" baseType="lpstr">
      <vt:lpstr>ธีมของ Office</vt:lpstr>
      <vt:lpstr>template</vt:lpstr>
      <vt:lpstr>ภาพนิ่ง 1</vt:lpstr>
      <vt:lpstr>ภาพนิ่ง 2</vt:lpstr>
      <vt:lpstr>ภาพนิ่ง 3</vt:lpstr>
      <vt:lpstr>ภาพนิ่ง 4</vt:lpstr>
      <vt:lpstr>ภาพนิ่ง 5</vt:lpstr>
      <vt:lpstr>ภาพนิ่ง 6</vt:lpstr>
      <vt:lpstr>ภาพนิ่ง 7</vt:lpstr>
      <vt:lpstr>ภาพนิ่ง 8</vt:lpstr>
      <vt:lpstr>ภาพนิ่ง 9</vt:lpstr>
      <vt:lpstr>ภาพนิ่ง 10</vt:lpstr>
      <vt:lpstr>ภาพนิ่ง 11</vt:lpstr>
      <vt:lpstr>ภาพนิ่ง 12</vt:lpstr>
      <vt:lpstr>ภาพนิ่ง 13</vt:lpstr>
      <vt:lpstr>ภาพนิ่ง 14</vt:lpstr>
      <vt:lpstr>ภาพนิ่ง 15</vt:lpstr>
      <vt:lpstr>ภาพนิ่ง 16</vt:lpstr>
      <vt:lpstr>ภาพนิ่ง 17</vt:lpstr>
      <vt:lpstr>ภาพนิ่ง 18</vt:lpstr>
      <vt:lpstr>ภาพนิ่ง 19</vt:lpstr>
      <vt:lpstr>ภาพนิ่ง 20</vt:lpstr>
      <vt:lpstr>ภาพนิ่ง 21</vt:lpstr>
      <vt:lpstr>ภาพนิ่ง 22</vt:lpstr>
      <vt:lpstr>ภาพนิ่ง 23</vt:lpstr>
      <vt:lpstr>ภาพนิ่ง 24</vt:lpstr>
      <vt:lpstr>ภาพนิ่ง 25</vt:lpstr>
      <vt:lpstr>ภาพนิ่ง 26</vt:lpstr>
      <vt:lpstr>ภาพนิ่ง 27</vt:lpstr>
      <vt:lpstr>ภาพนิ่ง 28</vt:lpstr>
      <vt:lpstr>ภาพนิ่ง 29</vt:lpstr>
      <vt:lpstr>ภาพนิ่ง 30</vt:lpstr>
      <vt:lpstr>ภาพนิ่ง 31</vt:lpstr>
      <vt:lpstr>ภาพนิ่ง 32</vt:lpstr>
      <vt:lpstr>ภาพนิ่ง 33</vt:lpstr>
      <vt:lpstr>ภาพนิ่ง 34</vt:lpstr>
      <vt:lpstr>ภาพนิ่ง 35</vt:lpstr>
      <vt:lpstr>ภาพนิ่ง 36</vt:lpstr>
      <vt:lpstr>ภาพนิ่ง 37</vt:lpstr>
      <vt:lpstr>ภาพนิ่ง 38</vt:lpstr>
      <vt:lpstr>ภาพนิ่ง 39</vt:lpstr>
      <vt:lpstr>ภาพนิ่ง 40</vt:lpstr>
      <vt:lpstr>ภาพนิ่ง 41</vt:lpstr>
      <vt:lpstr>ภาพนิ่ง 42</vt:lpstr>
      <vt:lpstr>ภาพนิ่ง 43</vt:lpstr>
      <vt:lpstr>ภาพนิ่ง 44</vt:lpstr>
      <vt:lpstr>ภาพนิ่ง 45</vt:lpstr>
      <vt:lpstr>ภาพนิ่ง 46</vt:lpstr>
      <vt:lpstr>ภาพนิ่ง 47</vt:lpstr>
      <vt:lpstr>ภาพนิ่ง 48</vt:lpstr>
      <vt:lpstr>ภาพนิ่ง 49</vt:lpstr>
      <vt:lpstr>ภาพนิ่ง 50</vt:lpstr>
      <vt:lpstr>ภาพนิ่ง 51</vt:lpstr>
      <vt:lpstr>ภาพนิ่ง 52</vt:lpstr>
      <vt:lpstr>ภาพนิ่ง 53</vt:lpstr>
      <vt:lpstr>ภาพนิ่ง 54</vt:lpstr>
      <vt:lpstr>สรุปผลการดำเนินงาน ปีงบประมาณ ๒๕๖๓ ด้านการขับเคลื่อน ทอ.ให้เป็นองค์การแห่งการเรียนรู้</vt:lpstr>
      <vt:lpstr>สรุปผลการดำเนินงาน ปีงบประมาณ ๒๕๖๓ ด้านการใช้งานระบบงานการจัดการความรู้ (Knowledge Management System : KMS)</vt:lpstr>
      <vt:lpstr>ภาพนิ่ง 57</vt:lpstr>
      <vt:lpstr>ภาพนิ่ง 58</vt:lpstr>
      <vt:lpstr>นโยบาย ผบ.ทอ. ประจำปีงบประมาณ ๒๕๖๔</vt:lpstr>
      <vt:lpstr>ภาพนิ่ง 60</vt:lpstr>
      <vt:lpstr>ภาพนิ่ง 61</vt:lpstr>
      <vt:lpstr>ภาพนิ่ง 62</vt:lpstr>
      <vt:lpstr>แผนปฏิบัติการการขับเคลื่อน ทอ.ให้เป็นองค์การแห่งการเรียนรู้ ประจำปีงบประมาณ ๒๕๖๔</vt:lpstr>
      <vt:lpstr>แนวทางการขับเคลื่อน ทอ.ให้เป็นองค์การแห่งการเรียนรู้ ประจำปีงบประมาณ ๒๕๖๔</vt:lpstr>
      <vt:lpstr>แนวทางการตัดสินผลงานที่เสริมสร้าง ทอ.ให้เป็นองค์การแห่งการเรียนรู้ ประจำปีงบประมาณ ๒๕๖๔</vt:lpstr>
      <vt:lpstr>ภาพนิ่ง 66</vt:lpstr>
      <vt:lpstr>ภาพนิ่ง 67</vt:lpstr>
      <vt:lpstr>ภาพนิ่ง 68</vt:lpstr>
      <vt:lpstr>ภาพนิ่ง 69</vt:lpstr>
      <vt:lpstr>ภาพนิ่ง 70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acer</dc:creator>
  <cp:lastModifiedBy>com0000</cp:lastModifiedBy>
  <cp:revision>396</cp:revision>
  <cp:lastPrinted>2020-10-05T05:20:22Z</cp:lastPrinted>
  <dcterms:created xsi:type="dcterms:W3CDTF">2020-05-19T07:40:55Z</dcterms:created>
  <dcterms:modified xsi:type="dcterms:W3CDTF">2021-02-04T01:46:33Z</dcterms:modified>
</cp:coreProperties>
</file>